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7" r:id="rId1"/>
  </p:sldMasterIdLst>
  <p:notesMasterIdLst>
    <p:notesMasterId r:id="rId49"/>
  </p:notesMasterIdLst>
  <p:sldIdLst>
    <p:sldId id="257" r:id="rId2"/>
    <p:sldId id="426" r:id="rId3"/>
    <p:sldId id="427" r:id="rId4"/>
    <p:sldId id="449" r:id="rId5"/>
    <p:sldId id="460" r:id="rId6"/>
    <p:sldId id="462" r:id="rId7"/>
    <p:sldId id="452" r:id="rId8"/>
    <p:sldId id="463" r:id="rId9"/>
    <p:sldId id="461" r:id="rId10"/>
    <p:sldId id="459" r:id="rId11"/>
    <p:sldId id="451" r:id="rId12"/>
    <p:sldId id="450" r:id="rId13"/>
    <p:sldId id="453" r:id="rId14"/>
    <p:sldId id="457" r:id="rId15"/>
    <p:sldId id="454" r:id="rId16"/>
    <p:sldId id="455" r:id="rId17"/>
    <p:sldId id="456" r:id="rId18"/>
    <p:sldId id="458" r:id="rId19"/>
    <p:sldId id="421" r:id="rId20"/>
    <p:sldId id="422" r:id="rId21"/>
    <p:sldId id="423" r:id="rId22"/>
    <p:sldId id="420" r:id="rId23"/>
    <p:sldId id="424" r:id="rId24"/>
    <p:sldId id="425" r:id="rId25"/>
    <p:sldId id="428" r:id="rId26"/>
    <p:sldId id="434" r:id="rId27"/>
    <p:sldId id="435" r:id="rId28"/>
    <p:sldId id="436" r:id="rId29"/>
    <p:sldId id="429" r:id="rId30"/>
    <p:sldId id="430" r:id="rId31"/>
    <p:sldId id="431" r:id="rId32"/>
    <p:sldId id="432" r:id="rId33"/>
    <p:sldId id="433" r:id="rId34"/>
    <p:sldId id="437" r:id="rId35"/>
    <p:sldId id="438" r:id="rId36"/>
    <p:sldId id="440" r:id="rId37"/>
    <p:sldId id="464" r:id="rId38"/>
    <p:sldId id="443" r:id="rId39"/>
    <p:sldId id="441" r:id="rId40"/>
    <p:sldId id="444" r:id="rId41"/>
    <p:sldId id="439" r:id="rId42"/>
    <p:sldId id="445" r:id="rId43"/>
    <p:sldId id="442" r:id="rId44"/>
    <p:sldId id="446" r:id="rId45"/>
    <p:sldId id="448" r:id="rId46"/>
    <p:sldId id="447" r:id="rId47"/>
    <p:sldId id="417" r:id="rId48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6600"/>
    <a:srgbClr val="811B19"/>
    <a:srgbClr val="990000"/>
    <a:srgbClr val="DB4229"/>
    <a:srgbClr val="0070C0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 pośredni 2 — Ak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Styl pośredni 2 — Ak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75DCB02-9BB8-47FD-8907-85C794F793BA}" styleName="Styl z motywem 1 — Ak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C2FFA5D-87B4-456A-9821-1D502468CF0F}" styleName="Styl z motywem 1 — Ak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08FB837D-C827-4EFA-A057-4D05807E0F7C}" styleName="Styl z motywem 1 — Ak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84E427A-3D55-4303-BF80-6455036E1DE7}" styleName="Styl z motywem 1 — Ak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61" autoAdjust="0"/>
    <p:restoredTop sz="94638" autoAdjust="0"/>
  </p:normalViewPr>
  <p:slideViewPr>
    <p:cSldViewPr>
      <p:cViewPr varScale="1">
        <p:scale>
          <a:sx n="82" d="100"/>
          <a:sy n="82" d="100"/>
        </p:scale>
        <p:origin x="1488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501C25-432C-4337-B12E-76042D2198F7}" type="datetimeFigureOut">
              <a:rPr lang="en-US" smtClean="0"/>
              <a:t>4/11/2017</a:t>
            </a:fld>
            <a:endParaRPr lang="en-US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E3BE36-2F83-4B97-B143-2CACF133B2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1828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E3BE36-2F83-4B97-B143-2CACF133B24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6057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07C790-5EFE-41B8-A91E-1D3CF63779CA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8910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07C790-5EFE-41B8-A91E-1D3CF63779CA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410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07C790-5EFE-41B8-A91E-1D3CF63779CA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397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07C790-5EFE-41B8-A91E-1D3CF63779CA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5224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07C790-5EFE-41B8-A91E-1D3CF63779CA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15260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07C790-5EFE-41B8-A91E-1D3CF63779CA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2680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E3BE36-2F83-4B97-B143-2CACF133B24A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13823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E3BE36-2F83-4B97-B143-2CACF133B24A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3905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E3BE36-2F83-4B97-B143-2CACF133B24A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2301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E3BE36-2F83-4B97-B143-2CACF133B24A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678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E3BE36-2F83-4B97-B143-2CACF133B24A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9503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07C790-5EFE-41B8-A91E-1D3CF63779CA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3086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07C790-5EFE-41B8-A91E-1D3CF63779CA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4323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07C790-5EFE-41B8-A91E-1D3CF63779CA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2970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pl-PL"/>
              <a:t>Kliknij, aby edytować styl wzorca podtytułu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DD047B-3307-485E-902C-CC7C24E80C6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3335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8684D3D-40F1-4EA6-A27E-C6F0B73F1A4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991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8C83F3E-1F5B-4BF1-AF09-3D23B01727B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0253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40518AB-D73B-4ED8-A83E-92A4C05CB40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0624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22864B1-7C71-4A72-9A7E-22C75386004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6149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28C8241-56D8-4B33-B9C0-F34585BFED3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8422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tekstu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Symbol zastępczy zawartości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4955CA-41B2-45BA-91CB-D1C593B1E21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8951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7F31538-C526-4E97-90DF-C74C4E482B2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7991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8A066C9-BB94-43D4-A8A8-B2E21A3F71E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5833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FA56F5B-478C-4692-84F3-9DC6D062826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0993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obrazu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pl-PL" noProof="0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203D9A4-02EF-4698-A499-67ECCBDAE76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8942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6000">
              <a:srgbClr val="92D050"/>
            </a:gs>
            <a:gs pos="94000">
              <a:schemeClr val="accent1">
                <a:lumMod val="5000"/>
                <a:lumOff val="95000"/>
              </a:schemeClr>
            </a:gs>
            <a:gs pos="16000">
              <a:schemeClr val="bg1"/>
            </a:gs>
            <a:gs pos="0">
              <a:srgbClr val="92D050"/>
            </a:gs>
            <a:gs pos="94000">
              <a:srgbClr val="92D050"/>
            </a:gs>
            <a:gs pos="100000">
              <a:srgbClr val="92D050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Kliknij, aby edytować styl wzorca tytułu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Kliknij, aby edytować style wzorca tekstu</a:t>
            </a:r>
          </a:p>
          <a:p>
            <a:pPr lvl="1"/>
            <a:r>
              <a:rPr lang="en-US"/>
              <a:t>Drugi poziom</a:t>
            </a:r>
          </a:p>
          <a:p>
            <a:pPr lvl="2"/>
            <a:r>
              <a:rPr lang="en-US"/>
              <a:t>Trzeci poziom</a:t>
            </a:r>
          </a:p>
          <a:p>
            <a:pPr lvl="3"/>
            <a:r>
              <a:rPr lang="en-US"/>
              <a:t>Czwarty poziom</a:t>
            </a:r>
          </a:p>
          <a:p>
            <a:pPr lvl="4"/>
            <a:r>
              <a:rPr lang="en-US"/>
              <a:t>Piąty poziom</a:t>
            </a:r>
          </a:p>
        </p:txBody>
      </p:sp>
      <p:sp>
        <p:nvSpPr>
          <p:cNvPr id="117764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7765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776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>
              <a:defRPr/>
            </a:pPr>
            <a:fld id="{8E004E35-D971-4DE3-8914-929C384BC9D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7.png"/><Relationship Id="rId7" Type="http://schemas.openxmlformats.org/officeDocument/2006/relationships/image" Target="../media/image20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emf"/><Relationship Id="rId5" Type="http://schemas.openxmlformats.org/officeDocument/2006/relationships/image" Target="../media/image18.png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emf"/><Relationship Id="rId13" Type="http://schemas.openxmlformats.org/officeDocument/2006/relationships/image" Target="../media/image30.png"/><Relationship Id="rId18" Type="http://schemas.microsoft.com/office/2007/relationships/hdphoto" Target="../media/hdphoto4.wdp"/><Relationship Id="rId3" Type="http://schemas.openxmlformats.org/officeDocument/2006/relationships/image" Target="../media/image22.png"/><Relationship Id="rId7" Type="http://schemas.microsoft.com/office/2007/relationships/hdphoto" Target="../media/hdphoto2.wdp"/><Relationship Id="rId12" Type="http://schemas.microsoft.com/office/2007/relationships/hdphoto" Target="../media/hdphoto3.wdp"/><Relationship Id="rId17" Type="http://schemas.openxmlformats.org/officeDocument/2006/relationships/image" Target="../media/image34.png"/><Relationship Id="rId2" Type="http://schemas.openxmlformats.org/officeDocument/2006/relationships/image" Target="../media/image2.png"/><Relationship Id="rId16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11" Type="http://schemas.openxmlformats.org/officeDocument/2006/relationships/image" Target="../media/image29.png"/><Relationship Id="rId5" Type="http://schemas.openxmlformats.org/officeDocument/2006/relationships/image" Target="../media/image24.png"/><Relationship Id="rId15" Type="http://schemas.openxmlformats.org/officeDocument/2006/relationships/image" Target="../media/image32.png"/><Relationship Id="rId10" Type="http://schemas.openxmlformats.org/officeDocument/2006/relationships/image" Target="../media/image28.png"/><Relationship Id="rId4" Type="http://schemas.openxmlformats.org/officeDocument/2006/relationships/image" Target="../media/image23.png"/><Relationship Id="rId9" Type="http://schemas.openxmlformats.org/officeDocument/2006/relationships/image" Target="../media/image27.emf"/><Relationship Id="rId14" Type="http://schemas.openxmlformats.org/officeDocument/2006/relationships/image" Target="../media/image31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wmf"/><Relationship Id="rId3" Type="http://schemas.openxmlformats.org/officeDocument/2006/relationships/image" Target="../media/image35.wmf"/><Relationship Id="rId7" Type="http://schemas.openxmlformats.org/officeDocument/2006/relationships/image" Target="../media/image39.w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wmf"/><Relationship Id="rId5" Type="http://schemas.openxmlformats.org/officeDocument/2006/relationships/image" Target="../media/image37.wmf"/><Relationship Id="rId4" Type="http://schemas.openxmlformats.org/officeDocument/2006/relationships/image" Target="../media/image36.w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2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4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2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3-controls.com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www.synchrotron.pl/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wmf"/><Relationship Id="rId3" Type="http://schemas.openxmlformats.org/officeDocument/2006/relationships/image" Target="../media/image7.wmf"/><Relationship Id="rId7" Type="http://schemas.openxmlformats.org/officeDocument/2006/relationships/image" Target="../media/image11.w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wmf"/><Relationship Id="rId5" Type="http://schemas.openxmlformats.org/officeDocument/2006/relationships/image" Target="../media/image9.wmf"/><Relationship Id="rId10" Type="http://schemas.openxmlformats.org/officeDocument/2006/relationships/image" Target="../media/image14.jpeg"/><Relationship Id="rId4" Type="http://schemas.openxmlformats.org/officeDocument/2006/relationships/image" Target="../media/image8.wmf"/><Relationship Id="rId9" Type="http://schemas.openxmlformats.org/officeDocument/2006/relationships/image" Target="../media/image13.w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6000">
              <a:srgbClr val="92D050"/>
            </a:gs>
            <a:gs pos="15000">
              <a:schemeClr val="accent1">
                <a:lumMod val="5000"/>
                <a:lumOff val="95000"/>
              </a:schemeClr>
            </a:gs>
            <a:gs pos="0">
              <a:schemeClr val="bg1"/>
            </a:gs>
            <a:gs pos="94000">
              <a:schemeClr val="accent3"/>
            </a:gs>
            <a:gs pos="93000">
              <a:srgbClr val="92D050"/>
            </a:gs>
            <a:gs pos="100000">
              <a:schemeClr val="bg1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4"/>
          <p:cNvSpPr>
            <a:spLocks noChangeArrowheads="1"/>
          </p:cNvSpPr>
          <p:nvPr/>
        </p:nvSpPr>
        <p:spPr bwMode="auto">
          <a:xfrm>
            <a:off x="838200" y="2514600"/>
            <a:ext cx="746760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l-PL" dirty="0"/>
          </a:p>
        </p:txBody>
      </p:sp>
      <p:sp>
        <p:nvSpPr>
          <p:cNvPr id="3075" name="Text Box 5"/>
          <p:cNvSpPr txBox="1">
            <a:spLocks noChangeArrowheads="1"/>
          </p:cNvSpPr>
          <p:nvPr/>
        </p:nvSpPr>
        <p:spPr bwMode="auto">
          <a:xfrm>
            <a:off x="762000" y="3124200"/>
            <a:ext cx="7543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lang="pl-PL" sz="2400" dirty="0">
              <a:latin typeface="Times New Roman" pitchFamily="18" charset="0"/>
            </a:endParaRPr>
          </a:p>
        </p:txBody>
      </p:sp>
      <p:sp>
        <p:nvSpPr>
          <p:cNvPr id="3076" name="Text Box 6"/>
          <p:cNvSpPr txBox="1">
            <a:spLocks noChangeArrowheads="1"/>
          </p:cNvSpPr>
          <p:nvPr/>
        </p:nvSpPr>
        <p:spPr bwMode="auto">
          <a:xfrm>
            <a:off x="838200" y="3182778"/>
            <a:ext cx="746760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l-PL" sz="3200" b="1" dirty="0">
                <a:solidFill>
                  <a:schemeClr val="bg1"/>
                </a:solidFill>
                <a:latin typeface="Tahoma" pitchFamily="34" charset="0"/>
              </a:rPr>
              <a:t>Tango Controls - Wprowadzenie</a:t>
            </a:r>
            <a:endParaRPr lang="pl-PL" sz="3200" b="1" dirty="0">
              <a:solidFill>
                <a:schemeClr val="bg1"/>
              </a:solidFill>
              <a:latin typeface="Tahoma" pitchFamily="34" charset="0"/>
              <a:cs typeface="Times New Roman" pitchFamily="18" charset="0"/>
            </a:endParaRPr>
          </a:p>
        </p:txBody>
      </p:sp>
      <p:sp>
        <p:nvSpPr>
          <p:cNvPr id="3077" name="Text Box 7"/>
          <p:cNvSpPr txBox="1">
            <a:spLocks noChangeArrowheads="1"/>
          </p:cNvSpPr>
          <p:nvPr/>
        </p:nvSpPr>
        <p:spPr bwMode="auto">
          <a:xfrm>
            <a:off x="800100" y="4343400"/>
            <a:ext cx="7467600" cy="1754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l-PL" dirty="0">
                <a:solidFill>
                  <a:schemeClr val="bg1"/>
                </a:solidFill>
                <a:latin typeface="Tahoma" pitchFamily="34" charset="0"/>
                <a:cs typeface="Times New Roman" pitchFamily="18" charset="0"/>
              </a:rPr>
              <a:t>Piotr Goryl - 3Controls sp. z o. o. (piotr.goryl@3-controls.com)</a:t>
            </a:r>
          </a:p>
          <a:p>
            <a:pPr eaLnBrk="1" hangingPunct="1"/>
            <a:endParaRPr lang="pl-PL" dirty="0">
              <a:solidFill>
                <a:schemeClr val="bg1"/>
              </a:solidFill>
              <a:latin typeface="Tahoma" pitchFamily="34" charset="0"/>
              <a:cs typeface="Times New Roman" pitchFamily="18" charset="0"/>
            </a:endParaRPr>
          </a:p>
          <a:p>
            <a:pPr eaLnBrk="1" hangingPunct="1"/>
            <a:r>
              <a:rPr lang="pl-PL" dirty="0">
                <a:solidFill>
                  <a:schemeClr val="bg1"/>
                </a:solidFill>
                <a:latin typeface="Tahoma" pitchFamily="34" charset="0"/>
                <a:cs typeface="Times New Roman" pitchFamily="18" charset="0"/>
              </a:rPr>
              <a:t>Tadeusz Szymocha, </a:t>
            </a:r>
            <a:r>
              <a:rPr lang="pl-PL">
                <a:solidFill>
                  <a:schemeClr val="bg1"/>
                </a:solidFill>
                <a:latin typeface="Tahoma" pitchFamily="34" charset="0"/>
                <a:cs typeface="Times New Roman" pitchFamily="18" charset="0"/>
              </a:rPr>
              <a:t>Łukasz Dudek</a:t>
            </a:r>
            <a:r>
              <a:rPr lang="pl-PL" dirty="0">
                <a:solidFill>
                  <a:schemeClr val="bg1"/>
                </a:solidFill>
                <a:latin typeface="Tahoma" pitchFamily="34" charset="0"/>
                <a:cs typeface="Times New Roman" pitchFamily="18" charset="0"/>
              </a:rPr>
              <a:t>, Wojciech Kitka - Solaris, Uniwersytet Jagielloński</a:t>
            </a:r>
            <a:br>
              <a:rPr lang="pl-PL" dirty="0">
                <a:solidFill>
                  <a:schemeClr val="bg1"/>
                </a:solidFill>
                <a:latin typeface="Tahoma" pitchFamily="34" charset="0"/>
                <a:cs typeface="Times New Roman" pitchFamily="18" charset="0"/>
              </a:rPr>
            </a:br>
            <a:endParaRPr lang="en-US" dirty="0">
              <a:solidFill>
                <a:schemeClr val="bg1"/>
              </a:solidFill>
              <a:latin typeface="Tahoma" pitchFamily="34" charset="0"/>
              <a:cs typeface="Times New Roman" pitchFamily="18" charset="0"/>
            </a:endParaRPr>
          </a:p>
          <a:p>
            <a:pPr eaLnBrk="1" hangingPunct="1"/>
            <a:r>
              <a:rPr lang="pl-PL" dirty="0">
                <a:solidFill>
                  <a:schemeClr val="bg1"/>
                </a:solidFill>
                <a:latin typeface="Tahoma" pitchFamily="34" charset="0"/>
                <a:cs typeface="Times New Roman" pitchFamily="18" charset="0"/>
              </a:rPr>
              <a:t>AGH</a:t>
            </a:r>
            <a:r>
              <a:rPr lang="en-US" dirty="0">
                <a:solidFill>
                  <a:schemeClr val="bg1"/>
                </a:solidFill>
                <a:latin typeface="Tahoma" pitchFamily="34" charset="0"/>
                <a:cs typeface="Times New Roman" pitchFamily="18" charset="0"/>
              </a:rPr>
              <a:t>, </a:t>
            </a:r>
            <a:r>
              <a:rPr lang="pl-PL" dirty="0">
                <a:solidFill>
                  <a:schemeClr val="bg1"/>
                </a:solidFill>
                <a:latin typeface="Tahoma" pitchFamily="34" charset="0"/>
                <a:cs typeface="Times New Roman" pitchFamily="18" charset="0"/>
              </a:rPr>
              <a:t>11</a:t>
            </a:r>
            <a:r>
              <a:rPr lang="en-US" dirty="0">
                <a:solidFill>
                  <a:schemeClr val="bg1"/>
                </a:solidFill>
                <a:latin typeface="Tahoma" pitchFamily="34" charset="0"/>
                <a:cs typeface="Times New Roman" pitchFamily="18" charset="0"/>
              </a:rPr>
              <a:t>-0</a:t>
            </a:r>
            <a:r>
              <a:rPr lang="pl-PL" dirty="0">
                <a:solidFill>
                  <a:schemeClr val="bg1"/>
                </a:solidFill>
                <a:latin typeface="Tahoma" pitchFamily="34" charset="0"/>
                <a:cs typeface="Times New Roman" pitchFamily="18" charset="0"/>
              </a:rPr>
              <a:t>4-</a:t>
            </a:r>
            <a:r>
              <a:rPr lang="en-US" dirty="0">
                <a:solidFill>
                  <a:schemeClr val="bg1"/>
                </a:solidFill>
                <a:latin typeface="Tahoma" pitchFamily="34" charset="0"/>
                <a:cs typeface="Times New Roman" pitchFamily="18" charset="0"/>
              </a:rPr>
              <a:t>201</a:t>
            </a:r>
            <a:r>
              <a:rPr lang="pl-PL" dirty="0">
                <a:solidFill>
                  <a:schemeClr val="bg1"/>
                </a:solidFill>
                <a:latin typeface="Tahoma" pitchFamily="34" charset="0"/>
                <a:cs typeface="Times New Roman" pitchFamily="18" charset="0"/>
              </a:rPr>
              <a:t>7</a:t>
            </a:r>
          </a:p>
        </p:txBody>
      </p:sp>
      <p:pic>
        <p:nvPicPr>
          <p:cNvPr id="3078" name="Picture 10" descr="C:\Documents and Settings\Piotr Zabicki\Pulpit\solaris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2" y="1473496"/>
            <a:ext cx="2063271" cy="745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Obraz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856" y="258713"/>
            <a:ext cx="2304206" cy="60518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a 1"/>
          <p:cNvGrpSpPr/>
          <p:nvPr/>
        </p:nvGrpSpPr>
        <p:grpSpPr>
          <a:xfrm>
            <a:off x="572208" y="3253252"/>
            <a:ext cx="8153836" cy="701744"/>
            <a:chOff x="572208" y="3253252"/>
            <a:chExt cx="8153836" cy="701744"/>
          </a:xfrm>
        </p:grpSpPr>
        <p:sp>
          <p:nvSpPr>
            <p:cNvPr id="3" name="Prostokąt zaokrąglony 16"/>
            <p:cNvSpPr/>
            <p:nvPr/>
          </p:nvSpPr>
          <p:spPr>
            <a:xfrm>
              <a:off x="8177815" y="3710847"/>
              <a:ext cx="288032" cy="231783"/>
            </a:xfrm>
            <a:prstGeom prst="roundRect">
              <a:avLst/>
            </a:prstGeom>
            <a:solidFill>
              <a:srgbClr val="C0504D"/>
            </a:solidFill>
            <a:ln w="25400" cap="flat" cmpd="sng" algn="ctr">
              <a:solidFill>
                <a:srgbClr val="C0504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0">
                <a:solidFill>
                  <a:sysClr val="window" lastClr="FFFFFF"/>
                </a:solidFill>
                <a:latin typeface="Calibri"/>
              </a:endParaRPr>
            </a:p>
          </p:txBody>
        </p:sp>
        <p:sp>
          <p:nvSpPr>
            <p:cNvPr id="4" name="Prostokąt zaokrąglony 17"/>
            <p:cNvSpPr/>
            <p:nvPr/>
          </p:nvSpPr>
          <p:spPr>
            <a:xfrm>
              <a:off x="1049023" y="3710847"/>
              <a:ext cx="288032" cy="244149"/>
            </a:xfrm>
            <a:prstGeom prst="roundRect">
              <a:avLst/>
            </a:prstGeom>
            <a:solidFill>
              <a:srgbClr val="C0504D"/>
            </a:solidFill>
            <a:ln w="25400" cap="flat" cmpd="sng" algn="ctr">
              <a:solidFill>
                <a:srgbClr val="C0504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0" dirty="0">
                <a:solidFill>
                  <a:sysClr val="window" lastClr="FFFFFF"/>
                </a:solidFill>
                <a:latin typeface="Calibri"/>
              </a:endParaRPr>
            </a:p>
          </p:txBody>
        </p:sp>
        <p:cxnSp>
          <p:nvCxnSpPr>
            <p:cNvPr id="5" name="Łącznik prosty ze strzałką 4"/>
            <p:cNvCxnSpPr>
              <a:stCxn id="4" idx="3"/>
              <a:endCxn id="8" idx="1"/>
            </p:cNvCxnSpPr>
            <p:nvPr/>
          </p:nvCxnSpPr>
          <p:spPr>
            <a:xfrm>
              <a:off x="1337055" y="3832922"/>
              <a:ext cx="4032448" cy="0"/>
            </a:xfrm>
            <a:prstGeom prst="straightConnector1">
              <a:avLst/>
            </a:prstGeom>
            <a:noFill/>
            <a:ln w="12700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arrow"/>
            </a:ln>
            <a:effectLst/>
          </p:spPr>
        </p:cxnSp>
        <p:sp>
          <p:nvSpPr>
            <p:cNvPr id="6" name="pole tekstowe 5"/>
            <p:cNvSpPr txBox="1"/>
            <p:nvPr/>
          </p:nvSpPr>
          <p:spPr>
            <a:xfrm>
              <a:off x="572208" y="3280295"/>
              <a:ext cx="13769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kern="0" dirty="0">
                  <a:solidFill>
                    <a:sysClr val="windowText" lastClr="000000"/>
                  </a:solidFill>
                </a:rPr>
                <a:t>expectations</a:t>
              </a:r>
            </a:p>
          </p:txBody>
        </p:sp>
        <p:sp>
          <p:nvSpPr>
            <p:cNvPr id="7" name="pole tekstowe 6"/>
            <p:cNvSpPr txBox="1"/>
            <p:nvPr/>
          </p:nvSpPr>
          <p:spPr>
            <a:xfrm>
              <a:off x="7917618" y="3253252"/>
              <a:ext cx="8084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kern="0" dirty="0">
                  <a:solidFill>
                    <a:sysClr val="windowText" lastClr="000000"/>
                  </a:solidFill>
                </a:rPr>
                <a:t>results</a:t>
              </a:r>
            </a:p>
          </p:txBody>
        </p:sp>
      </p:grpSp>
      <p:sp>
        <p:nvSpPr>
          <p:cNvPr id="8" name="Prostokąt 7"/>
          <p:cNvSpPr/>
          <p:nvPr/>
        </p:nvSpPr>
        <p:spPr>
          <a:xfrm>
            <a:off x="5369503" y="3112842"/>
            <a:ext cx="1368152" cy="1440160"/>
          </a:xfrm>
          <a:prstGeom prst="rect">
            <a:avLst/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kern="0" dirty="0">
                <a:solidFill>
                  <a:sysClr val="window" lastClr="FFFFFF"/>
                </a:solidFill>
                <a:latin typeface="Calibri"/>
              </a:rPr>
              <a:t>Object</a:t>
            </a:r>
          </a:p>
        </p:txBody>
      </p:sp>
      <p:cxnSp>
        <p:nvCxnSpPr>
          <p:cNvPr id="9" name="Łącznik prosty ze strzałką 8"/>
          <p:cNvCxnSpPr>
            <a:endCxn id="8" idx="1"/>
          </p:cNvCxnSpPr>
          <p:nvPr/>
        </p:nvCxnSpPr>
        <p:spPr>
          <a:xfrm>
            <a:off x="4289383" y="3826739"/>
            <a:ext cx="1080120" cy="6183"/>
          </a:xfrm>
          <a:prstGeom prst="straightConnector1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arrow"/>
          </a:ln>
          <a:effectLst/>
        </p:spPr>
      </p:cxnSp>
      <p:cxnSp>
        <p:nvCxnSpPr>
          <p:cNvPr id="10" name="Łącznik prosty ze strzałką 9"/>
          <p:cNvCxnSpPr>
            <a:stCxn id="8" idx="3"/>
            <a:endCxn id="3" idx="1"/>
          </p:cNvCxnSpPr>
          <p:nvPr/>
        </p:nvCxnSpPr>
        <p:spPr>
          <a:xfrm flipV="1">
            <a:off x="6737655" y="3826739"/>
            <a:ext cx="1440160" cy="6183"/>
          </a:xfrm>
          <a:prstGeom prst="straightConnector1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arrow"/>
          </a:ln>
          <a:effectLst/>
        </p:spPr>
      </p:cxnSp>
      <p:sp>
        <p:nvSpPr>
          <p:cNvPr id="11" name="pole tekstowe 10"/>
          <p:cNvSpPr txBox="1"/>
          <p:nvPr/>
        </p:nvSpPr>
        <p:spPr>
          <a:xfrm>
            <a:off x="4689509" y="3437918"/>
            <a:ext cx="679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kern="0" dirty="0">
                <a:solidFill>
                  <a:sysClr val="windowText" lastClr="000000"/>
                </a:solidFill>
              </a:rPr>
              <a:t>input</a:t>
            </a:r>
          </a:p>
        </p:txBody>
      </p:sp>
      <p:sp>
        <p:nvSpPr>
          <p:cNvPr id="12" name="pole tekstowe 11"/>
          <p:cNvSpPr txBox="1"/>
          <p:nvPr/>
        </p:nvSpPr>
        <p:spPr>
          <a:xfrm>
            <a:off x="6739659" y="3437918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kern="0" dirty="0">
                <a:solidFill>
                  <a:sysClr val="windowText" lastClr="000000"/>
                </a:solidFill>
              </a:rPr>
              <a:t>output</a:t>
            </a:r>
          </a:p>
        </p:txBody>
      </p:sp>
      <p:sp>
        <p:nvSpPr>
          <p:cNvPr id="13" name="Prostokąt 12"/>
          <p:cNvSpPr/>
          <p:nvPr/>
        </p:nvSpPr>
        <p:spPr>
          <a:xfrm>
            <a:off x="0" y="0"/>
            <a:ext cx="2843808" cy="11247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4" name="pole tekstowe 13"/>
          <p:cNvSpPr txBox="1"/>
          <p:nvPr/>
        </p:nvSpPr>
        <p:spPr>
          <a:xfrm>
            <a:off x="3005596" y="300761"/>
            <a:ext cx="57574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2800" b="1" dirty="0">
                <a:solidFill>
                  <a:schemeClr val="bg1"/>
                </a:solidFill>
              </a:rPr>
              <a:t>System sterowania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15" name="Obraz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78" y="259780"/>
            <a:ext cx="2304206" cy="605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647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rostokąt 9"/>
          <p:cNvSpPr/>
          <p:nvPr/>
        </p:nvSpPr>
        <p:spPr>
          <a:xfrm>
            <a:off x="0" y="0"/>
            <a:ext cx="2843808" cy="11247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12" name="Obraz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78" y="259780"/>
            <a:ext cx="2304206" cy="605183"/>
          </a:xfrm>
          <a:prstGeom prst="rect">
            <a:avLst/>
          </a:prstGeom>
        </p:spPr>
      </p:pic>
      <p:sp>
        <p:nvSpPr>
          <p:cNvPr id="13" name="Prostokąt 12"/>
          <p:cNvSpPr/>
          <p:nvPr/>
        </p:nvSpPr>
        <p:spPr>
          <a:xfrm>
            <a:off x="5369503" y="3112842"/>
            <a:ext cx="1368152" cy="1440160"/>
          </a:xfrm>
          <a:prstGeom prst="rect">
            <a:avLst/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kern="0" dirty="0">
                <a:solidFill>
                  <a:sysClr val="window" lastClr="FFFFFF"/>
                </a:solidFill>
                <a:latin typeface="Calibri"/>
              </a:rPr>
              <a:t>Object</a:t>
            </a:r>
          </a:p>
        </p:txBody>
      </p:sp>
      <p:sp>
        <p:nvSpPr>
          <p:cNvPr id="14" name="Prostokąt 13"/>
          <p:cNvSpPr/>
          <p:nvPr/>
        </p:nvSpPr>
        <p:spPr>
          <a:xfrm>
            <a:off x="2561191" y="3106659"/>
            <a:ext cx="1728192" cy="1440160"/>
          </a:xfrm>
          <a:prstGeom prst="rect">
            <a:avLst/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kern="0" dirty="0">
                <a:solidFill>
                  <a:sysClr val="window" lastClr="FFFFFF"/>
                </a:solidFill>
                <a:latin typeface="Calibri"/>
              </a:rPr>
              <a:t>Controller</a:t>
            </a:r>
          </a:p>
        </p:txBody>
      </p:sp>
      <p:sp>
        <p:nvSpPr>
          <p:cNvPr id="15" name="Prostokąt zaokrąglony 5"/>
          <p:cNvSpPr/>
          <p:nvPr/>
        </p:nvSpPr>
        <p:spPr>
          <a:xfrm>
            <a:off x="8177815" y="3710847"/>
            <a:ext cx="288032" cy="231783"/>
          </a:xfrm>
          <a:prstGeom prst="roundRect">
            <a:avLst/>
          </a:prstGeom>
          <a:solidFill>
            <a:srgbClr val="C0504D"/>
          </a:solidFill>
          <a:ln w="25400" cap="flat" cmpd="sng" algn="ctr">
            <a:solidFill>
              <a:srgbClr val="C0504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kern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16" name="Prostokąt zaokrąglony 6"/>
          <p:cNvSpPr/>
          <p:nvPr/>
        </p:nvSpPr>
        <p:spPr>
          <a:xfrm>
            <a:off x="1049023" y="3710847"/>
            <a:ext cx="288032" cy="244149"/>
          </a:xfrm>
          <a:prstGeom prst="roundRect">
            <a:avLst/>
          </a:prstGeom>
          <a:solidFill>
            <a:srgbClr val="C0504D"/>
          </a:solidFill>
          <a:ln w="25400" cap="flat" cmpd="sng" algn="ctr">
            <a:solidFill>
              <a:srgbClr val="C0504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kern="0" dirty="0">
              <a:solidFill>
                <a:sysClr val="window" lastClr="FFFFFF"/>
              </a:solidFill>
              <a:latin typeface="Calibri"/>
            </a:endParaRPr>
          </a:p>
        </p:txBody>
      </p:sp>
      <p:cxnSp>
        <p:nvCxnSpPr>
          <p:cNvPr id="17" name="Łącznik prosty ze strzałką 16"/>
          <p:cNvCxnSpPr>
            <a:stCxn id="16" idx="3"/>
            <a:endCxn id="14" idx="1"/>
          </p:cNvCxnSpPr>
          <p:nvPr/>
        </p:nvCxnSpPr>
        <p:spPr>
          <a:xfrm flipV="1">
            <a:off x="1337055" y="3826739"/>
            <a:ext cx="1224136" cy="6183"/>
          </a:xfrm>
          <a:prstGeom prst="straightConnector1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arrow"/>
          </a:ln>
          <a:effectLst/>
        </p:spPr>
      </p:cxnSp>
      <p:cxnSp>
        <p:nvCxnSpPr>
          <p:cNvPr id="18" name="Łącznik prosty ze strzałką 17"/>
          <p:cNvCxnSpPr>
            <a:stCxn id="14" idx="3"/>
            <a:endCxn id="13" idx="1"/>
          </p:cNvCxnSpPr>
          <p:nvPr/>
        </p:nvCxnSpPr>
        <p:spPr>
          <a:xfrm>
            <a:off x="4289383" y="3826739"/>
            <a:ext cx="1080120" cy="6183"/>
          </a:xfrm>
          <a:prstGeom prst="straightConnector1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arrow"/>
          </a:ln>
          <a:effectLst/>
        </p:spPr>
      </p:cxnSp>
      <p:cxnSp>
        <p:nvCxnSpPr>
          <p:cNvPr id="19" name="Łącznik prosty ze strzałką 18"/>
          <p:cNvCxnSpPr>
            <a:stCxn id="13" idx="3"/>
            <a:endCxn id="15" idx="1"/>
          </p:cNvCxnSpPr>
          <p:nvPr/>
        </p:nvCxnSpPr>
        <p:spPr>
          <a:xfrm flipV="1">
            <a:off x="6737655" y="3826739"/>
            <a:ext cx="1440160" cy="6183"/>
          </a:xfrm>
          <a:prstGeom prst="straightConnector1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arrow"/>
          </a:ln>
          <a:effectLst/>
        </p:spPr>
      </p:cxnSp>
      <p:sp>
        <p:nvSpPr>
          <p:cNvPr id="20" name="pole tekstowe 19"/>
          <p:cNvSpPr txBox="1"/>
          <p:nvPr/>
        </p:nvSpPr>
        <p:spPr>
          <a:xfrm>
            <a:off x="572208" y="3280295"/>
            <a:ext cx="1376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kern="0" dirty="0">
                <a:solidFill>
                  <a:sysClr val="windowText" lastClr="000000"/>
                </a:solidFill>
              </a:rPr>
              <a:t>expectations</a:t>
            </a:r>
          </a:p>
        </p:txBody>
      </p:sp>
      <p:sp>
        <p:nvSpPr>
          <p:cNvPr id="21" name="pole tekstowe 20"/>
          <p:cNvSpPr txBox="1"/>
          <p:nvPr/>
        </p:nvSpPr>
        <p:spPr>
          <a:xfrm>
            <a:off x="7917618" y="3253252"/>
            <a:ext cx="808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kern="0" dirty="0">
                <a:solidFill>
                  <a:sysClr val="windowText" lastClr="000000"/>
                </a:solidFill>
              </a:rPr>
              <a:t>results</a:t>
            </a:r>
          </a:p>
        </p:txBody>
      </p:sp>
      <p:sp>
        <p:nvSpPr>
          <p:cNvPr id="22" name="pole tekstowe 21"/>
          <p:cNvSpPr txBox="1"/>
          <p:nvPr/>
        </p:nvSpPr>
        <p:spPr>
          <a:xfrm>
            <a:off x="4689509" y="3437918"/>
            <a:ext cx="679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kern="0" dirty="0">
                <a:solidFill>
                  <a:sysClr val="windowText" lastClr="000000"/>
                </a:solidFill>
              </a:rPr>
              <a:t>input</a:t>
            </a:r>
          </a:p>
        </p:txBody>
      </p:sp>
      <p:sp>
        <p:nvSpPr>
          <p:cNvPr id="23" name="pole tekstowe 22"/>
          <p:cNvSpPr txBox="1"/>
          <p:nvPr/>
        </p:nvSpPr>
        <p:spPr>
          <a:xfrm>
            <a:off x="6739659" y="3437918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kern="0" dirty="0">
                <a:solidFill>
                  <a:sysClr val="windowText" lastClr="000000"/>
                </a:solidFill>
              </a:rPr>
              <a:t>output</a:t>
            </a:r>
          </a:p>
        </p:txBody>
      </p:sp>
      <p:cxnSp>
        <p:nvCxnSpPr>
          <p:cNvPr id="24" name="Łącznik łamany 14"/>
          <p:cNvCxnSpPr>
            <a:stCxn id="13" idx="3"/>
            <a:endCxn id="14" idx="2"/>
          </p:cNvCxnSpPr>
          <p:nvPr/>
        </p:nvCxnSpPr>
        <p:spPr>
          <a:xfrm flipH="1">
            <a:off x="3425287" y="3832922"/>
            <a:ext cx="3312368" cy="713897"/>
          </a:xfrm>
          <a:prstGeom prst="bentConnector4">
            <a:avLst>
              <a:gd name="adj1" fmla="val -9234"/>
              <a:gd name="adj2" fmla="val 159948"/>
            </a:avLst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lgDash"/>
            <a:tailEnd type="arrow"/>
          </a:ln>
          <a:effectLst/>
        </p:spPr>
      </p:cxnSp>
      <p:sp>
        <p:nvSpPr>
          <p:cNvPr id="25" name="Prostokąt 24"/>
          <p:cNvSpPr/>
          <p:nvPr/>
        </p:nvSpPr>
        <p:spPr>
          <a:xfrm>
            <a:off x="7673865" y="3186138"/>
            <a:ext cx="102818" cy="1293567"/>
          </a:xfrm>
          <a:prstGeom prst="rect">
            <a:avLst/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kern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26" name="pole tekstowe 25"/>
          <p:cNvSpPr txBox="1"/>
          <p:nvPr/>
        </p:nvSpPr>
        <p:spPr>
          <a:xfrm>
            <a:off x="3005596" y="300761"/>
            <a:ext cx="57574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2800" b="1" dirty="0">
                <a:solidFill>
                  <a:schemeClr val="bg1"/>
                </a:solidFill>
              </a:rPr>
              <a:t>System sterowania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8153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rostokąt 3"/>
          <p:cNvSpPr/>
          <p:nvPr/>
        </p:nvSpPr>
        <p:spPr>
          <a:xfrm>
            <a:off x="0" y="0"/>
            <a:ext cx="2843808" cy="11247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" name="pole tekstowe 4"/>
          <p:cNvSpPr txBox="1"/>
          <p:nvPr/>
        </p:nvSpPr>
        <p:spPr>
          <a:xfrm>
            <a:off x="3005596" y="300761"/>
            <a:ext cx="57574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2800" b="1" dirty="0">
                <a:solidFill>
                  <a:schemeClr val="bg1"/>
                </a:solidFill>
              </a:rPr>
              <a:t>System sterowania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6" name="Obraz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78" y="259780"/>
            <a:ext cx="2304206" cy="605183"/>
          </a:xfrm>
          <a:prstGeom prst="rect">
            <a:avLst/>
          </a:prstGeom>
        </p:spPr>
      </p:pic>
      <p:sp>
        <p:nvSpPr>
          <p:cNvPr id="7" name="Prostokąt 6"/>
          <p:cNvSpPr/>
          <p:nvPr/>
        </p:nvSpPr>
        <p:spPr>
          <a:xfrm>
            <a:off x="5292080" y="2643095"/>
            <a:ext cx="1368152" cy="1440160"/>
          </a:xfrm>
          <a:prstGeom prst="rect">
            <a:avLst/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kern="0" dirty="0">
                <a:solidFill>
                  <a:sysClr val="window" lastClr="FFFFFF"/>
                </a:solidFill>
                <a:latin typeface="Calibri"/>
              </a:rPr>
              <a:t>Controlled Object</a:t>
            </a:r>
          </a:p>
        </p:txBody>
      </p:sp>
      <p:sp>
        <p:nvSpPr>
          <p:cNvPr id="8" name="Prostokąt 7"/>
          <p:cNvSpPr/>
          <p:nvPr/>
        </p:nvSpPr>
        <p:spPr>
          <a:xfrm>
            <a:off x="2483768" y="2636912"/>
            <a:ext cx="1728192" cy="1440160"/>
          </a:xfrm>
          <a:prstGeom prst="rect">
            <a:avLst/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kern="0" dirty="0">
                <a:solidFill>
                  <a:sysClr val="window" lastClr="FFFFFF"/>
                </a:solidFill>
                <a:latin typeface="Calibri"/>
              </a:rPr>
              <a:t>Controller</a:t>
            </a:r>
          </a:p>
        </p:txBody>
      </p:sp>
      <p:sp>
        <p:nvSpPr>
          <p:cNvPr id="9" name="Prostokąt zaokrąglony 5"/>
          <p:cNvSpPr/>
          <p:nvPr/>
        </p:nvSpPr>
        <p:spPr>
          <a:xfrm>
            <a:off x="8100392" y="3241100"/>
            <a:ext cx="288032" cy="231783"/>
          </a:xfrm>
          <a:prstGeom prst="roundRect">
            <a:avLst/>
          </a:prstGeom>
          <a:solidFill>
            <a:srgbClr val="C0504D"/>
          </a:solidFill>
          <a:ln w="25400" cap="flat" cmpd="sng" algn="ctr">
            <a:solidFill>
              <a:srgbClr val="C0504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kern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10" name="Prostokąt zaokrąglony 6"/>
          <p:cNvSpPr/>
          <p:nvPr/>
        </p:nvSpPr>
        <p:spPr>
          <a:xfrm>
            <a:off x="971600" y="3241100"/>
            <a:ext cx="288032" cy="244149"/>
          </a:xfrm>
          <a:prstGeom prst="roundRect">
            <a:avLst/>
          </a:prstGeom>
          <a:solidFill>
            <a:srgbClr val="C0504D"/>
          </a:solidFill>
          <a:ln w="25400" cap="flat" cmpd="sng" algn="ctr">
            <a:solidFill>
              <a:srgbClr val="C0504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kern="0" dirty="0">
              <a:solidFill>
                <a:sysClr val="window" lastClr="FFFFFF"/>
              </a:solidFill>
              <a:latin typeface="Calibri"/>
            </a:endParaRPr>
          </a:p>
        </p:txBody>
      </p:sp>
      <p:cxnSp>
        <p:nvCxnSpPr>
          <p:cNvPr id="11" name="Łącznik prosty ze strzałką 10"/>
          <p:cNvCxnSpPr>
            <a:stCxn id="10" idx="3"/>
            <a:endCxn id="8" idx="1"/>
          </p:cNvCxnSpPr>
          <p:nvPr/>
        </p:nvCxnSpPr>
        <p:spPr>
          <a:xfrm flipV="1">
            <a:off x="1259632" y="3356992"/>
            <a:ext cx="1224136" cy="6183"/>
          </a:xfrm>
          <a:prstGeom prst="straightConnector1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arrow"/>
          </a:ln>
          <a:effectLst/>
        </p:spPr>
      </p:cxnSp>
      <p:cxnSp>
        <p:nvCxnSpPr>
          <p:cNvPr id="12" name="Łącznik prosty ze strzałką 11"/>
          <p:cNvCxnSpPr>
            <a:stCxn id="8" idx="3"/>
            <a:endCxn id="7" idx="1"/>
          </p:cNvCxnSpPr>
          <p:nvPr/>
        </p:nvCxnSpPr>
        <p:spPr>
          <a:xfrm>
            <a:off x="4211960" y="3356992"/>
            <a:ext cx="1080120" cy="6183"/>
          </a:xfrm>
          <a:prstGeom prst="straightConnector1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arrow"/>
          </a:ln>
          <a:effectLst/>
        </p:spPr>
      </p:cxnSp>
      <p:cxnSp>
        <p:nvCxnSpPr>
          <p:cNvPr id="13" name="Łącznik prosty ze strzałką 12"/>
          <p:cNvCxnSpPr>
            <a:stCxn id="7" idx="3"/>
            <a:endCxn id="9" idx="1"/>
          </p:cNvCxnSpPr>
          <p:nvPr/>
        </p:nvCxnSpPr>
        <p:spPr>
          <a:xfrm flipV="1">
            <a:off x="6660232" y="3356992"/>
            <a:ext cx="1440160" cy="6183"/>
          </a:xfrm>
          <a:prstGeom prst="straightConnector1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arrow"/>
          </a:ln>
          <a:effectLst/>
        </p:spPr>
      </p:cxnSp>
      <p:sp>
        <p:nvSpPr>
          <p:cNvPr id="14" name="pole tekstowe 13"/>
          <p:cNvSpPr txBox="1"/>
          <p:nvPr/>
        </p:nvSpPr>
        <p:spPr>
          <a:xfrm>
            <a:off x="494785" y="2810548"/>
            <a:ext cx="1376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kern="0" dirty="0">
                <a:solidFill>
                  <a:sysClr val="windowText" lastClr="000000"/>
                </a:solidFill>
              </a:rPr>
              <a:t>expectations</a:t>
            </a:r>
          </a:p>
        </p:txBody>
      </p:sp>
      <p:sp>
        <p:nvSpPr>
          <p:cNvPr id="15" name="pole tekstowe 14"/>
          <p:cNvSpPr txBox="1"/>
          <p:nvPr/>
        </p:nvSpPr>
        <p:spPr>
          <a:xfrm>
            <a:off x="7840195" y="2783505"/>
            <a:ext cx="808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kern="0" dirty="0">
                <a:solidFill>
                  <a:sysClr val="windowText" lastClr="000000"/>
                </a:solidFill>
              </a:rPr>
              <a:t>results</a:t>
            </a:r>
          </a:p>
        </p:txBody>
      </p:sp>
      <p:sp>
        <p:nvSpPr>
          <p:cNvPr id="16" name="pole tekstowe 15"/>
          <p:cNvSpPr txBox="1"/>
          <p:nvPr/>
        </p:nvSpPr>
        <p:spPr>
          <a:xfrm>
            <a:off x="1095913" y="4863741"/>
            <a:ext cx="71484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kern="0" dirty="0">
                <a:solidFill>
                  <a:srgbClr val="EEECE1">
                    <a:lumMod val="10000"/>
                  </a:srgbClr>
                </a:solidFill>
              </a:rPr>
              <a:t>Control System = Controller + Controlled Object</a:t>
            </a:r>
          </a:p>
        </p:txBody>
      </p:sp>
      <p:sp>
        <p:nvSpPr>
          <p:cNvPr id="17" name="pole tekstowe 16"/>
          <p:cNvSpPr txBox="1"/>
          <p:nvPr/>
        </p:nvSpPr>
        <p:spPr>
          <a:xfrm>
            <a:off x="4612086" y="2968171"/>
            <a:ext cx="679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kern="0" dirty="0">
                <a:solidFill>
                  <a:sysClr val="windowText" lastClr="000000"/>
                </a:solidFill>
              </a:rPr>
              <a:t>input</a:t>
            </a:r>
          </a:p>
        </p:txBody>
      </p:sp>
      <p:sp>
        <p:nvSpPr>
          <p:cNvPr id="18" name="pole tekstowe 17"/>
          <p:cNvSpPr txBox="1"/>
          <p:nvPr/>
        </p:nvSpPr>
        <p:spPr>
          <a:xfrm>
            <a:off x="6662236" y="2968171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kern="0" dirty="0">
                <a:solidFill>
                  <a:sysClr val="windowText" lastClr="000000"/>
                </a:solidFill>
              </a:rPr>
              <a:t>output</a:t>
            </a:r>
          </a:p>
        </p:txBody>
      </p:sp>
      <p:cxnSp>
        <p:nvCxnSpPr>
          <p:cNvPr id="19" name="Łącznik łamany 15"/>
          <p:cNvCxnSpPr>
            <a:stCxn id="7" idx="3"/>
            <a:endCxn id="8" idx="2"/>
          </p:cNvCxnSpPr>
          <p:nvPr/>
        </p:nvCxnSpPr>
        <p:spPr>
          <a:xfrm flipH="1">
            <a:off x="3347864" y="3363175"/>
            <a:ext cx="3312368" cy="713897"/>
          </a:xfrm>
          <a:prstGeom prst="bentConnector4">
            <a:avLst>
              <a:gd name="adj1" fmla="val -15066"/>
              <a:gd name="adj2" fmla="val 159948"/>
            </a:avLst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lgDash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29207516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rostokąt 9"/>
          <p:cNvSpPr/>
          <p:nvPr/>
        </p:nvSpPr>
        <p:spPr>
          <a:xfrm>
            <a:off x="0" y="0"/>
            <a:ext cx="2843808" cy="11247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1" name="pole tekstowe 10"/>
          <p:cNvSpPr txBox="1"/>
          <p:nvPr/>
        </p:nvSpPr>
        <p:spPr>
          <a:xfrm>
            <a:off x="3005596" y="300761"/>
            <a:ext cx="57574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2400" b="1" dirty="0">
                <a:solidFill>
                  <a:schemeClr val="bg1"/>
                </a:solidFill>
              </a:rPr>
              <a:t>System sterowania synchrotronem</a:t>
            </a:r>
            <a:endParaRPr lang="en-US" sz="1600" b="1" dirty="0">
              <a:solidFill>
                <a:schemeClr val="bg1"/>
              </a:solidFill>
            </a:endParaRPr>
          </a:p>
        </p:txBody>
      </p:sp>
      <p:pic>
        <p:nvPicPr>
          <p:cNvPr id="12" name="Obraz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78" y="259780"/>
            <a:ext cx="2304206" cy="605183"/>
          </a:xfrm>
          <a:prstGeom prst="rect">
            <a:avLst/>
          </a:prstGeom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2551" b="94737" l="10121" r="8137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02201" y="2836915"/>
            <a:ext cx="2341563" cy="2341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0752" y="1360186"/>
            <a:ext cx="1462087" cy="1620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0188" y="1360186"/>
            <a:ext cx="1441450" cy="1620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6361" y="4330430"/>
            <a:ext cx="1279451" cy="9612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Prostokąt 8"/>
          <p:cNvSpPr/>
          <p:nvPr/>
        </p:nvSpPr>
        <p:spPr>
          <a:xfrm>
            <a:off x="3939908" y="2981023"/>
            <a:ext cx="2016224" cy="1512168"/>
          </a:xfrm>
          <a:prstGeom prst="rect">
            <a:avLst/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l-PL" kern="0" dirty="0">
                <a:solidFill>
                  <a:sysClr val="window" lastClr="FFFFFF"/>
                </a:solidFill>
                <a:latin typeface="Calibri"/>
              </a:rPr>
              <a:t>Synchrotron</a:t>
            </a:r>
            <a:endParaRPr lang="en-US" kern="0" dirty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13" name="Prostokąt zaokrąglony 8"/>
          <p:cNvSpPr/>
          <p:nvPr/>
        </p:nvSpPr>
        <p:spPr>
          <a:xfrm>
            <a:off x="2643764" y="3629187"/>
            <a:ext cx="288032" cy="215840"/>
          </a:xfrm>
          <a:prstGeom prst="roundRect">
            <a:avLst/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kern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14" name="Prostokąt zaokrąglony 9"/>
          <p:cNvSpPr/>
          <p:nvPr/>
        </p:nvSpPr>
        <p:spPr>
          <a:xfrm>
            <a:off x="6820873" y="3629187"/>
            <a:ext cx="360040" cy="215840"/>
          </a:xfrm>
          <a:prstGeom prst="roundRect">
            <a:avLst/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kern="0">
              <a:solidFill>
                <a:sysClr val="window" lastClr="FFFFFF"/>
              </a:solidFill>
              <a:latin typeface="Calibri"/>
            </a:endParaRPr>
          </a:p>
        </p:txBody>
      </p:sp>
      <p:cxnSp>
        <p:nvCxnSpPr>
          <p:cNvPr id="15" name="Łącznik prosty ze strzałką 14"/>
          <p:cNvCxnSpPr>
            <a:stCxn id="13" idx="3"/>
            <a:endCxn id="9" idx="1"/>
          </p:cNvCxnSpPr>
          <p:nvPr/>
        </p:nvCxnSpPr>
        <p:spPr>
          <a:xfrm>
            <a:off x="2931796" y="3737107"/>
            <a:ext cx="1008112" cy="0"/>
          </a:xfrm>
          <a:prstGeom prst="straightConnector1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arrow"/>
          </a:ln>
          <a:effectLst/>
        </p:spPr>
      </p:cxnSp>
      <p:cxnSp>
        <p:nvCxnSpPr>
          <p:cNvPr id="16" name="Łącznik prosty ze strzałką 15"/>
          <p:cNvCxnSpPr>
            <a:stCxn id="9" idx="3"/>
            <a:endCxn id="14" idx="1"/>
          </p:cNvCxnSpPr>
          <p:nvPr/>
        </p:nvCxnSpPr>
        <p:spPr>
          <a:xfrm>
            <a:off x="5956132" y="3737107"/>
            <a:ext cx="864741" cy="0"/>
          </a:xfrm>
          <a:prstGeom prst="straightConnector1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arrow"/>
          </a:ln>
          <a:effectLst/>
        </p:spPr>
      </p:cxn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5400" y="4149080"/>
            <a:ext cx="5054600" cy="2500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06500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rostokąt 9"/>
          <p:cNvSpPr/>
          <p:nvPr/>
        </p:nvSpPr>
        <p:spPr>
          <a:xfrm>
            <a:off x="0" y="0"/>
            <a:ext cx="2843808" cy="11247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12" name="Obraz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78" y="259780"/>
            <a:ext cx="2304206" cy="605183"/>
          </a:xfrm>
          <a:prstGeom prst="rect">
            <a:avLst/>
          </a:prstGeom>
        </p:spPr>
      </p:pic>
      <p:sp>
        <p:nvSpPr>
          <p:cNvPr id="5" name="pole tekstowe 4"/>
          <p:cNvSpPr txBox="1"/>
          <p:nvPr/>
        </p:nvSpPr>
        <p:spPr>
          <a:xfrm>
            <a:off x="3005596" y="300761"/>
            <a:ext cx="57574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2400" b="1" dirty="0">
                <a:solidFill>
                  <a:schemeClr val="bg1"/>
                </a:solidFill>
              </a:rPr>
              <a:t>System sterowania synchrotronem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6" name="Strzałka w lewo i prawo 2"/>
          <p:cNvSpPr/>
          <p:nvPr/>
        </p:nvSpPr>
        <p:spPr>
          <a:xfrm>
            <a:off x="99131" y="3601111"/>
            <a:ext cx="8873730" cy="2996241"/>
          </a:xfrm>
          <a:prstGeom prst="leftRightArrow">
            <a:avLst>
              <a:gd name="adj1" fmla="val 82657"/>
              <a:gd name="adj2" fmla="val 10978"/>
            </a:avLst>
          </a:prstGeom>
          <a:gradFill rotWithShape="1">
            <a:gsLst>
              <a:gs pos="0">
                <a:srgbClr val="9BBB59">
                  <a:tint val="50000"/>
                  <a:satMod val="300000"/>
                </a:srgbClr>
              </a:gs>
              <a:gs pos="35000">
                <a:srgbClr val="9BBB59">
                  <a:tint val="37000"/>
                  <a:satMod val="300000"/>
                </a:srgbClr>
              </a:gs>
              <a:gs pos="100000">
                <a:srgbClr val="9BBB59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7" name="Grupa 6"/>
          <p:cNvGrpSpPr/>
          <p:nvPr/>
        </p:nvGrpSpPr>
        <p:grpSpPr>
          <a:xfrm>
            <a:off x="611560" y="5833359"/>
            <a:ext cx="7848872" cy="763993"/>
            <a:chOff x="611560" y="5301208"/>
            <a:chExt cx="7848872" cy="763993"/>
          </a:xfrm>
        </p:grpSpPr>
        <p:sp>
          <p:nvSpPr>
            <p:cNvPr id="8" name="Prostokąt 7"/>
            <p:cNvSpPr/>
            <p:nvPr/>
          </p:nvSpPr>
          <p:spPr>
            <a:xfrm>
              <a:off x="611560" y="5301208"/>
              <a:ext cx="1656184" cy="720080"/>
            </a:xfrm>
            <a:prstGeom prst="rect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Machine (magnets…)</a:t>
              </a:r>
            </a:p>
          </p:txBody>
        </p:sp>
        <p:sp>
          <p:nvSpPr>
            <p:cNvPr id="9" name="Prostokąt 8"/>
            <p:cNvSpPr/>
            <p:nvPr/>
          </p:nvSpPr>
          <p:spPr>
            <a:xfrm>
              <a:off x="2699792" y="5345121"/>
              <a:ext cx="1656184" cy="720080"/>
            </a:xfrm>
            <a:prstGeom prst="rect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vacuum</a:t>
              </a:r>
            </a:p>
          </p:txBody>
        </p:sp>
        <p:sp>
          <p:nvSpPr>
            <p:cNvPr id="11" name="Prostokąt 10"/>
            <p:cNvSpPr/>
            <p:nvPr/>
          </p:nvSpPr>
          <p:spPr>
            <a:xfrm>
              <a:off x="4788024" y="5345121"/>
              <a:ext cx="1656184" cy="720080"/>
            </a:xfrm>
            <a:prstGeom prst="rect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air conditioning</a:t>
              </a:r>
            </a:p>
          </p:txBody>
        </p:sp>
        <p:sp>
          <p:nvSpPr>
            <p:cNvPr id="13" name="Prostokąt 12"/>
            <p:cNvSpPr/>
            <p:nvPr/>
          </p:nvSpPr>
          <p:spPr>
            <a:xfrm>
              <a:off x="6804248" y="5345121"/>
              <a:ext cx="1656184" cy="720080"/>
            </a:xfrm>
            <a:prstGeom prst="rect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beamlines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4" name="Grupa 13"/>
          <p:cNvGrpSpPr/>
          <p:nvPr/>
        </p:nvGrpSpPr>
        <p:grpSpPr>
          <a:xfrm>
            <a:off x="611560" y="4533706"/>
            <a:ext cx="7848872" cy="720080"/>
            <a:chOff x="611560" y="4005064"/>
            <a:chExt cx="7848872" cy="720080"/>
          </a:xfrm>
        </p:grpSpPr>
        <p:sp>
          <p:nvSpPr>
            <p:cNvPr id="15" name="Prostokąt 14"/>
            <p:cNvSpPr/>
            <p:nvPr/>
          </p:nvSpPr>
          <p:spPr>
            <a:xfrm>
              <a:off x="611560" y="4005064"/>
              <a:ext cx="1656184" cy="720080"/>
            </a:xfrm>
            <a:prstGeom prst="rect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E-beam control</a:t>
              </a:r>
            </a:p>
          </p:txBody>
        </p:sp>
        <p:sp>
          <p:nvSpPr>
            <p:cNvPr id="16" name="Prostokąt 15"/>
            <p:cNvSpPr/>
            <p:nvPr/>
          </p:nvSpPr>
          <p:spPr>
            <a:xfrm>
              <a:off x="2699792" y="4005064"/>
              <a:ext cx="1656184" cy="720080"/>
            </a:xfrm>
            <a:prstGeom prst="rect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Vacuum control</a:t>
              </a:r>
            </a:p>
          </p:txBody>
        </p:sp>
        <p:sp>
          <p:nvSpPr>
            <p:cNvPr id="17" name="Prostokąt 16"/>
            <p:cNvSpPr/>
            <p:nvPr/>
          </p:nvSpPr>
          <p:spPr>
            <a:xfrm>
              <a:off x="4788024" y="4005064"/>
              <a:ext cx="1656184" cy="720080"/>
            </a:xfrm>
            <a:prstGeom prst="rect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Environmental control</a:t>
              </a:r>
            </a:p>
          </p:txBody>
        </p:sp>
        <p:sp>
          <p:nvSpPr>
            <p:cNvPr id="18" name="Prostokąt 17"/>
            <p:cNvSpPr/>
            <p:nvPr/>
          </p:nvSpPr>
          <p:spPr>
            <a:xfrm>
              <a:off x="6804248" y="4005064"/>
              <a:ext cx="1656184" cy="720080"/>
            </a:xfrm>
            <a:prstGeom prst="rect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Beam line control</a:t>
              </a:r>
            </a:p>
          </p:txBody>
        </p:sp>
      </p:grpSp>
      <p:grpSp>
        <p:nvGrpSpPr>
          <p:cNvPr id="19" name="Grupa 18"/>
          <p:cNvGrpSpPr/>
          <p:nvPr/>
        </p:nvGrpSpPr>
        <p:grpSpPr>
          <a:xfrm>
            <a:off x="1747706" y="3404671"/>
            <a:ext cx="5576581" cy="725409"/>
            <a:chOff x="1747706" y="2872520"/>
            <a:chExt cx="5576581" cy="725409"/>
          </a:xfrm>
        </p:grpSpPr>
        <p:sp>
          <p:nvSpPr>
            <p:cNvPr id="20" name="Prostokąt 19"/>
            <p:cNvSpPr/>
            <p:nvPr/>
          </p:nvSpPr>
          <p:spPr>
            <a:xfrm>
              <a:off x="4041618" y="2877849"/>
              <a:ext cx="1296144" cy="720080"/>
            </a:xfrm>
            <a:prstGeom prst="rect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Equipment Protection</a:t>
              </a:r>
            </a:p>
          </p:txBody>
        </p:sp>
        <p:sp>
          <p:nvSpPr>
            <p:cNvPr id="21" name="Prostokąt 20"/>
            <p:cNvSpPr/>
            <p:nvPr/>
          </p:nvSpPr>
          <p:spPr>
            <a:xfrm>
              <a:off x="1747706" y="2872520"/>
              <a:ext cx="1368152" cy="720080"/>
            </a:xfrm>
            <a:prstGeom prst="rect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Person Protection</a:t>
              </a:r>
            </a:p>
          </p:txBody>
        </p:sp>
        <p:sp>
          <p:nvSpPr>
            <p:cNvPr id="22" name="Prostokąt 21"/>
            <p:cNvSpPr/>
            <p:nvPr/>
          </p:nvSpPr>
          <p:spPr>
            <a:xfrm>
              <a:off x="6032182" y="2872520"/>
              <a:ext cx="1292105" cy="720080"/>
            </a:xfrm>
            <a:prstGeom prst="rect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Synchronization</a:t>
              </a:r>
            </a:p>
          </p:txBody>
        </p:sp>
      </p:grpSp>
      <p:grpSp>
        <p:nvGrpSpPr>
          <p:cNvPr id="23" name="Grupa 22"/>
          <p:cNvGrpSpPr/>
          <p:nvPr/>
        </p:nvGrpSpPr>
        <p:grpSpPr>
          <a:xfrm>
            <a:off x="633683" y="1144811"/>
            <a:ext cx="7608705" cy="728108"/>
            <a:chOff x="633683" y="612660"/>
            <a:chExt cx="7608705" cy="728108"/>
          </a:xfrm>
        </p:grpSpPr>
        <p:sp>
          <p:nvSpPr>
            <p:cNvPr id="24" name="Prostokąt 23"/>
            <p:cNvSpPr/>
            <p:nvPr/>
          </p:nvSpPr>
          <p:spPr>
            <a:xfrm>
              <a:off x="633683" y="612660"/>
              <a:ext cx="1656184" cy="720080"/>
            </a:xfrm>
            <a:prstGeom prst="rect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GUIs</a:t>
              </a:r>
            </a:p>
          </p:txBody>
        </p:sp>
        <p:sp>
          <p:nvSpPr>
            <p:cNvPr id="25" name="Prostokąt 24"/>
            <p:cNvSpPr/>
            <p:nvPr/>
          </p:nvSpPr>
          <p:spPr>
            <a:xfrm>
              <a:off x="2699791" y="612660"/>
              <a:ext cx="1656184" cy="720080"/>
            </a:xfrm>
            <a:prstGeom prst="rect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History Database</a:t>
              </a:r>
            </a:p>
          </p:txBody>
        </p:sp>
        <p:sp>
          <p:nvSpPr>
            <p:cNvPr id="26" name="Prostokąt 25"/>
            <p:cNvSpPr/>
            <p:nvPr/>
          </p:nvSpPr>
          <p:spPr>
            <a:xfrm>
              <a:off x="6586204" y="620688"/>
              <a:ext cx="1656184" cy="720080"/>
            </a:xfrm>
            <a:prstGeom prst="rect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Computation</a:t>
              </a:r>
            </a:p>
          </p:txBody>
        </p:sp>
        <p:sp>
          <p:nvSpPr>
            <p:cNvPr id="27" name="Prostokąt 26"/>
            <p:cNvSpPr/>
            <p:nvPr/>
          </p:nvSpPr>
          <p:spPr>
            <a:xfrm>
              <a:off x="4689690" y="620688"/>
              <a:ext cx="1656184" cy="720080"/>
            </a:xfrm>
            <a:prstGeom prst="rect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WWW</a:t>
              </a:r>
            </a:p>
          </p:txBody>
        </p:sp>
      </p:grpSp>
      <p:grpSp>
        <p:nvGrpSpPr>
          <p:cNvPr id="28" name="Grupa 27"/>
          <p:cNvGrpSpPr/>
          <p:nvPr/>
        </p:nvGrpSpPr>
        <p:grpSpPr>
          <a:xfrm>
            <a:off x="270270" y="1886180"/>
            <a:ext cx="8531452" cy="2663973"/>
            <a:chOff x="270270" y="1354029"/>
            <a:chExt cx="8531452" cy="2663973"/>
          </a:xfrm>
        </p:grpSpPr>
        <p:sp>
          <p:nvSpPr>
            <p:cNvPr id="29" name="Strzałka w lewo i prawo 24"/>
            <p:cNvSpPr/>
            <p:nvPr/>
          </p:nvSpPr>
          <p:spPr>
            <a:xfrm>
              <a:off x="270270" y="1772816"/>
              <a:ext cx="8531452" cy="1008112"/>
            </a:xfrm>
            <a:prstGeom prst="leftRightArrow">
              <a:avLst>
                <a:gd name="adj1" fmla="val 65330"/>
                <a:gd name="adj2" fmla="val 50000"/>
              </a:avLst>
            </a:prstGeom>
            <a:solidFill>
              <a:srgbClr val="9BBB59"/>
            </a:solidFill>
            <a:ln w="25400" cap="flat" cmpd="sng" algn="ctr">
              <a:solidFill>
                <a:srgbClr val="9BBB59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Computer Network</a:t>
              </a:r>
            </a:p>
          </p:txBody>
        </p:sp>
        <p:sp>
          <p:nvSpPr>
            <p:cNvPr id="30" name="Strzałka w górę i w dół 25"/>
            <p:cNvSpPr/>
            <p:nvPr/>
          </p:nvSpPr>
          <p:spPr>
            <a:xfrm>
              <a:off x="1247534" y="2649850"/>
              <a:ext cx="300133" cy="1368152"/>
            </a:xfrm>
            <a:prstGeom prst="upDownArrow">
              <a:avLst/>
            </a:prstGeom>
            <a:solidFill>
              <a:srgbClr val="9BBB59"/>
            </a:solidFill>
            <a:ln w="25400" cap="flat" cmpd="sng" algn="ctr">
              <a:solidFill>
                <a:srgbClr val="9BBB59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1" name="Strzałka w górę i w dół 26"/>
            <p:cNvSpPr/>
            <p:nvPr/>
          </p:nvSpPr>
          <p:spPr>
            <a:xfrm>
              <a:off x="2359774" y="2642241"/>
              <a:ext cx="144016" cy="235608"/>
            </a:xfrm>
            <a:prstGeom prst="upDownArrow">
              <a:avLst/>
            </a:prstGeom>
            <a:solidFill>
              <a:srgbClr val="9BBB59"/>
            </a:solidFill>
            <a:ln w="25400" cap="flat" cmpd="sng" algn="ctr">
              <a:solidFill>
                <a:srgbClr val="9BBB59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2" name="Strzałka w górę i w dół 27"/>
            <p:cNvSpPr/>
            <p:nvPr/>
          </p:nvSpPr>
          <p:spPr>
            <a:xfrm>
              <a:off x="4617682" y="2633403"/>
              <a:ext cx="144016" cy="235608"/>
            </a:xfrm>
            <a:prstGeom prst="upDownArrow">
              <a:avLst/>
            </a:prstGeom>
            <a:solidFill>
              <a:srgbClr val="9BBB59"/>
            </a:solidFill>
            <a:ln w="25400" cap="flat" cmpd="sng" algn="ctr">
              <a:solidFill>
                <a:srgbClr val="9BBB59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3" name="Strzałka w górę i w dół 28"/>
            <p:cNvSpPr/>
            <p:nvPr/>
          </p:nvSpPr>
          <p:spPr>
            <a:xfrm>
              <a:off x="6586204" y="2642241"/>
              <a:ext cx="144016" cy="235608"/>
            </a:xfrm>
            <a:prstGeom prst="upDownArrow">
              <a:avLst/>
            </a:prstGeom>
            <a:solidFill>
              <a:srgbClr val="9BBB59"/>
            </a:solidFill>
            <a:ln w="25400" cap="flat" cmpd="sng" algn="ctr">
              <a:solidFill>
                <a:srgbClr val="9BBB59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4" name="Strzałka w górę i w dół 29"/>
            <p:cNvSpPr/>
            <p:nvPr/>
          </p:nvSpPr>
          <p:spPr>
            <a:xfrm>
              <a:off x="3377817" y="2642241"/>
              <a:ext cx="300133" cy="1368152"/>
            </a:xfrm>
            <a:prstGeom prst="upDownArrow">
              <a:avLst/>
            </a:prstGeom>
            <a:solidFill>
              <a:srgbClr val="9BBB59"/>
            </a:solidFill>
            <a:ln w="25400" cap="flat" cmpd="sng" algn="ctr">
              <a:solidFill>
                <a:srgbClr val="9BBB59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5" name="Strzałka w górę i w dół 30"/>
            <p:cNvSpPr/>
            <p:nvPr/>
          </p:nvSpPr>
          <p:spPr>
            <a:xfrm>
              <a:off x="5466049" y="2642241"/>
              <a:ext cx="300133" cy="1368152"/>
            </a:xfrm>
            <a:prstGeom prst="upDownArrow">
              <a:avLst/>
            </a:prstGeom>
            <a:solidFill>
              <a:srgbClr val="9BBB59"/>
            </a:solidFill>
            <a:ln w="25400" cap="flat" cmpd="sng" algn="ctr">
              <a:solidFill>
                <a:srgbClr val="9BBB59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6" name="Strzałka w górę i w dół 31"/>
            <p:cNvSpPr/>
            <p:nvPr/>
          </p:nvSpPr>
          <p:spPr>
            <a:xfrm>
              <a:off x="7482273" y="2633403"/>
              <a:ext cx="300133" cy="1368152"/>
            </a:xfrm>
            <a:prstGeom prst="upDownArrow">
              <a:avLst/>
            </a:prstGeom>
            <a:solidFill>
              <a:srgbClr val="9BBB59"/>
            </a:solidFill>
            <a:ln w="25400" cap="flat" cmpd="sng" algn="ctr">
              <a:solidFill>
                <a:srgbClr val="9BBB59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7" name="Strzałka w górę i w dół 32"/>
            <p:cNvSpPr/>
            <p:nvPr/>
          </p:nvSpPr>
          <p:spPr>
            <a:xfrm>
              <a:off x="1351822" y="1354029"/>
              <a:ext cx="219905" cy="576064"/>
            </a:xfrm>
            <a:prstGeom prst="upDownArrow">
              <a:avLst/>
            </a:prstGeom>
            <a:solidFill>
              <a:srgbClr val="9BBB59"/>
            </a:solidFill>
            <a:ln w="25400" cap="flat" cmpd="sng" algn="ctr">
              <a:solidFill>
                <a:srgbClr val="9BBB59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8" name="Strzałka w górę i w dół 33"/>
            <p:cNvSpPr/>
            <p:nvPr/>
          </p:nvSpPr>
          <p:spPr>
            <a:xfrm>
              <a:off x="3417930" y="1366908"/>
              <a:ext cx="219905" cy="576064"/>
            </a:xfrm>
            <a:prstGeom prst="upDownArrow">
              <a:avLst/>
            </a:prstGeom>
            <a:solidFill>
              <a:srgbClr val="9BBB59"/>
            </a:solidFill>
            <a:ln w="25400" cap="flat" cmpd="sng" algn="ctr">
              <a:solidFill>
                <a:srgbClr val="9BBB59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9" name="Strzałka w górę i w dół 34"/>
            <p:cNvSpPr/>
            <p:nvPr/>
          </p:nvSpPr>
          <p:spPr>
            <a:xfrm>
              <a:off x="7372320" y="1372970"/>
              <a:ext cx="219905" cy="576064"/>
            </a:xfrm>
            <a:prstGeom prst="upDownArrow">
              <a:avLst/>
            </a:prstGeom>
            <a:solidFill>
              <a:srgbClr val="9BBB59"/>
            </a:solidFill>
            <a:ln w="25400" cap="flat" cmpd="sng" algn="ctr">
              <a:solidFill>
                <a:srgbClr val="9BBB59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0" name="Strzałka w górę i w dół 35"/>
            <p:cNvSpPr/>
            <p:nvPr/>
          </p:nvSpPr>
          <p:spPr>
            <a:xfrm>
              <a:off x="5466049" y="1366908"/>
              <a:ext cx="219905" cy="576064"/>
            </a:xfrm>
            <a:prstGeom prst="upDownArrow">
              <a:avLst/>
            </a:prstGeom>
            <a:solidFill>
              <a:srgbClr val="9BBB59"/>
            </a:solidFill>
            <a:ln w="25400" cap="flat" cmpd="sng" algn="ctr">
              <a:solidFill>
                <a:srgbClr val="9BBB59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43220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rostokąt 9"/>
          <p:cNvSpPr/>
          <p:nvPr/>
        </p:nvSpPr>
        <p:spPr>
          <a:xfrm>
            <a:off x="0" y="0"/>
            <a:ext cx="2843808" cy="11247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12" name="Obraz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78" y="259780"/>
            <a:ext cx="2304206" cy="605183"/>
          </a:xfrm>
          <a:prstGeom prst="rect">
            <a:avLst/>
          </a:prstGeom>
        </p:spPr>
      </p:pic>
      <p:sp>
        <p:nvSpPr>
          <p:cNvPr id="5" name="pole tekstowe 4"/>
          <p:cNvSpPr txBox="1"/>
          <p:nvPr/>
        </p:nvSpPr>
        <p:spPr>
          <a:xfrm>
            <a:off x="3005596" y="300761"/>
            <a:ext cx="57574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2400" b="1" dirty="0">
                <a:solidFill>
                  <a:schemeClr val="bg1"/>
                </a:solidFill>
              </a:rPr>
              <a:t>System sterowania synchrotronem</a:t>
            </a:r>
            <a:endParaRPr lang="en-US" sz="1600" b="1" dirty="0">
              <a:solidFill>
                <a:schemeClr val="bg1"/>
              </a:solidFill>
            </a:endParaRPr>
          </a:p>
        </p:txBody>
      </p:sp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8324" y="5679065"/>
            <a:ext cx="1768401" cy="111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7286" y="5572559"/>
            <a:ext cx="1336874" cy="12393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Prostokąt zaokrąglony 3"/>
          <p:cNvSpPr/>
          <p:nvPr/>
        </p:nvSpPr>
        <p:spPr>
          <a:xfrm>
            <a:off x="5076056" y="1116247"/>
            <a:ext cx="3736705" cy="188070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solidFill>
                <a:srgbClr val="FFFFFF"/>
              </a:solidFill>
            </a:endParaRPr>
          </a:p>
        </p:txBody>
      </p:sp>
      <p:sp>
        <p:nvSpPr>
          <p:cNvPr id="9" name="Prostokąt zaokrąglony 2"/>
          <p:cNvSpPr/>
          <p:nvPr/>
        </p:nvSpPr>
        <p:spPr>
          <a:xfrm>
            <a:off x="250086" y="3174376"/>
            <a:ext cx="8642394" cy="8087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solidFill>
                <a:srgbClr val="FFFFFF"/>
              </a:solidFill>
            </a:endParaRPr>
          </a:p>
        </p:txBody>
      </p:sp>
      <p:sp>
        <p:nvSpPr>
          <p:cNvPr id="13" name="Prostokąt zaokrąglony 1"/>
          <p:cNvSpPr/>
          <p:nvPr/>
        </p:nvSpPr>
        <p:spPr>
          <a:xfrm>
            <a:off x="247018" y="1116247"/>
            <a:ext cx="4277421" cy="188070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solidFill>
                <a:srgbClr val="FFFFFF"/>
              </a:solidFill>
            </a:endParaRPr>
          </a:p>
        </p:txBody>
      </p:sp>
      <p:grpSp>
        <p:nvGrpSpPr>
          <p:cNvPr id="14" name="Grupa 13"/>
          <p:cNvGrpSpPr/>
          <p:nvPr/>
        </p:nvGrpSpPr>
        <p:grpSpPr>
          <a:xfrm>
            <a:off x="4468324" y="4030581"/>
            <a:ext cx="2047892" cy="785758"/>
            <a:chOff x="2544606" y="4221088"/>
            <a:chExt cx="2243418" cy="864307"/>
          </a:xfrm>
        </p:grpSpPr>
        <p:pic>
          <p:nvPicPr>
            <p:cNvPr id="15" name="Picture 10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19" t="32013" r="4732" b="28415"/>
            <a:stretch/>
          </p:blipFill>
          <p:spPr bwMode="auto">
            <a:xfrm>
              <a:off x="2544606" y="4221088"/>
              <a:ext cx="2243418" cy="66147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6" name="pole tekstowe 15"/>
            <p:cNvSpPr txBox="1"/>
            <p:nvPr/>
          </p:nvSpPr>
          <p:spPr>
            <a:xfrm>
              <a:off x="3094767" y="4746841"/>
              <a:ext cx="75373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 b="1" kern="0" dirty="0">
                  <a:solidFill>
                    <a:srgbClr val="333399">
                      <a:lumMod val="75000"/>
                    </a:srgbClr>
                  </a:solidFill>
                </a:rPr>
                <a:t>BPMs</a:t>
              </a:r>
            </a:p>
          </p:txBody>
        </p:sp>
      </p:grpSp>
      <p:grpSp>
        <p:nvGrpSpPr>
          <p:cNvPr id="17" name="Grupa 16"/>
          <p:cNvGrpSpPr/>
          <p:nvPr/>
        </p:nvGrpSpPr>
        <p:grpSpPr>
          <a:xfrm>
            <a:off x="5652121" y="1116246"/>
            <a:ext cx="2502304" cy="1758641"/>
            <a:chOff x="6026719" y="652572"/>
            <a:chExt cx="2707293" cy="1927918"/>
          </a:xfrm>
        </p:grpSpPr>
        <p:pic>
          <p:nvPicPr>
            <p:cNvPr id="18" name="Picture 9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artisticPhotocopy trans="0" detail="2"/>
                      </a14:imgEffect>
                      <a14:imgEffect>
                        <a14:sharpenSoften amount="-1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759" t="22914" r="25801" b="27820"/>
            <a:stretch/>
          </p:blipFill>
          <p:spPr bwMode="auto">
            <a:xfrm>
              <a:off x="6026719" y="1012086"/>
              <a:ext cx="2707293" cy="1568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19" name="Grupa 18"/>
            <p:cNvGrpSpPr/>
            <p:nvPr/>
          </p:nvGrpSpPr>
          <p:grpSpPr>
            <a:xfrm>
              <a:off x="6274904" y="1012086"/>
              <a:ext cx="2143479" cy="875088"/>
              <a:chOff x="4693610" y="1600200"/>
              <a:chExt cx="2627104" cy="1279444"/>
            </a:xfrm>
          </p:grpSpPr>
          <p:pic>
            <p:nvPicPr>
              <p:cNvPr id="26" name="Picture 3"/>
              <p:cNvPicPr>
                <a:picLocks noChangeAspect="1" noChangeArrowheads="1"/>
              </p:cNvPicPr>
              <p:nvPr/>
            </p:nvPicPr>
            <p:blipFill rotWithShape="1">
              <a:blip r:embed="rId8">
                <a:duotone>
                  <a:srgbClr val="BBE0E3">
                    <a:shade val="45000"/>
                    <a:satMod val="135000"/>
                  </a:srgb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4514" b="10061"/>
              <a:stretch/>
            </p:blipFill>
            <p:spPr bwMode="auto">
              <a:xfrm>
                <a:off x="6302020" y="1600200"/>
                <a:ext cx="1018694" cy="127944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27" name="Picture 3"/>
              <p:cNvPicPr>
                <a:picLocks noChangeAspect="1" noChangeArrowheads="1"/>
              </p:cNvPicPr>
              <p:nvPr/>
            </p:nvPicPr>
            <p:blipFill rotWithShape="1">
              <a:blip r:embed="rId8">
                <a:duotone>
                  <a:srgbClr val="BBE0E3">
                    <a:shade val="45000"/>
                    <a:satMod val="135000"/>
                  </a:srgb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4514" b="10061"/>
              <a:stretch/>
            </p:blipFill>
            <p:spPr bwMode="auto">
              <a:xfrm>
                <a:off x="5752375" y="1600200"/>
                <a:ext cx="1018694" cy="127944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28" name="Picture 3"/>
              <p:cNvPicPr>
                <a:picLocks noChangeAspect="1" noChangeArrowheads="1"/>
              </p:cNvPicPr>
              <p:nvPr/>
            </p:nvPicPr>
            <p:blipFill rotWithShape="1">
              <a:blip r:embed="rId8">
                <a:duotone>
                  <a:srgbClr val="BBE0E3">
                    <a:shade val="45000"/>
                    <a:satMod val="135000"/>
                  </a:srgb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4514" b="10061"/>
              <a:stretch/>
            </p:blipFill>
            <p:spPr bwMode="auto">
              <a:xfrm>
                <a:off x="5243028" y="1600200"/>
                <a:ext cx="1018694" cy="127944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29" name="Picture 3"/>
              <p:cNvPicPr>
                <a:picLocks noChangeAspect="1" noChangeArrowheads="1"/>
              </p:cNvPicPr>
              <p:nvPr/>
            </p:nvPicPr>
            <p:blipFill rotWithShape="1">
              <a:blip r:embed="rId8">
                <a:duotone>
                  <a:srgbClr val="BBE0E3">
                    <a:shade val="45000"/>
                    <a:satMod val="135000"/>
                  </a:srgb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4514" b="10061"/>
              <a:stretch/>
            </p:blipFill>
            <p:spPr bwMode="auto">
              <a:xfrm>
                <a:off x="4693610" y="1600200"/>
                <a:ext cx="1018694" cy="127944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grpSp>
          <p:nvGrpSpPr>
            <p:cNvPr id="20" name="Grupa 19"/>
            <p:cNvGrpSpPr/>
            <p:nvPr/>
          </p:nvGrpSpPr>
          <p:grpSpPr>
            <a:xfrm>
              <a:off x="6357641" y="1641372"/>
              <a:ext cx="2171382" cy="939118"/>
              <a:chOff x="4693610" y="1600200"/>
              <a:chExt cx="2627104" cy="1279444"/>
            </a:xfrm>
          </p:grpSpPr>
          <p:pic>
            <p:nvPicPr>
              <p:cNvPr id="22" name="Picture 3"/>
              <p:cNvPicPr>
                <a:picLocks noChangeAspect="1" noChangeArrowheads="1"/>
              </p:cNvPicPr>
              <p:nvPr/>
            </p:nvPicPr>
            <p:blipFill rotWithShape="1">
              <a:blip r:embed="rId8">
                <a:duotone>
                  <a:srgbClr val="BBE0E3">
                    <a:shade val="45000"/>
                    <a:satMod val="135000"/>
                  </a:srgb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4514" b="10061"/>
              <a:stretch/>
            </p:blipFill>
            <p:spPr bwMode="auto">
              <a:xfrm>
                <a:off x="6302020" y="1600200"/>
                <a:ext cx="1018694" cy="127944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23" name="Picture 3"/>
              <p:cNvPicPr>
                <a:picLocks noChangeAspect="1" noChangeArrowheads="1"/>
              </p:cNvPicPr>
              <p:nvPr/>
            </p:nvPicPr>
            <p:blipFill rotWithShape="1">
              <a:blip r:embed="rId8">
                <a:duotone>
                  <a:srgbClr val="BBE0E3">
                    <a:shade val="45000"/>
                    <a:satMod val="135000"/>
                  </a:srgb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4514" b="10061"/>
              <a:stretch/>
            </p:blipFill>
            <p:spPr bwMode="auto">
              <a:xfrm>
                <a:off x="5752375" y="1600200"/>
                <a:ext cx="1018694" cy="127944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24" name="Picture 3"/>
              <p:cNvPicPr>
                <a:picLocks noChangeAspect="1" noChangeArrowheads="1"/>
              </p:cNvPicPr>
              <p:nvPr/>
            </p:nvPicPr>
            <p:blipFill rotWithShape="1">
              <a:blip r:embed="rId8">
                <a:duotone>
                  <a:srgbClr val="BBE0E3">
                    <a:shade val="45000"/>
                    <a:satMod val="135000"/>
                  </a:srgb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4514" b="10061"/>
              <a:stretch/>
            </p:blipFill>
            <p:spPr bwMode="auto">
              <a:xfrm>
                <a:off x="5243028" y="1600200"/>
                <a:ext cx="1018694" cy="127944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25" name="Picture 3"/>
              <p:cNvPicPr>
                <a:picLocks noChangeAspect="1" noChangeArrowheads="1"/>
              </p:cNvPicPr>
              <p:nvPr/>
            </p:nvPicPr>
            <p:blipFill rotWithShape="1">
              <a:blip r:embed="rId8">
                <a:duotone>
                  <a:srgbClr val="BBE0E3">
                    <a:shade val="45000"/>
                    <a:satMod val="135000"/>
                  </a:srgb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4514" b="10061"/>
              <a:stretch/>
            </p:blipFill>
            <p:spPr bwMode="auto">
              <a:xfrm>
                <a:off x="4693610" y="1600200"/>
                <a:ext cx="1018694" cy="127944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sp>
          <p:nvSpPr>
            <p:cNvPr id="21" name="pole tekstowe 20"/>
            <p:cNvSpPr txBox="1"/>
            <p:nvPr/>
          </p:nvSpPr>
          <p:spPr>
            <a:xfrm>
              <a:off x="6414299" y="652572"/>
              <a:ext cx="14606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 b="1" kern="0" dirty="0">
                  <a:solidFill>
                    <a:srgbClr val="333399">
                      <a:lumMod val="75000"/>
                    </a:srgbClr>
                  </a:solidFill>
                </a:rPr>
                <a:t>Server Room</a:t>
              </a:r>
            </a:p>
          </p:txBody>
        </p:sp>
      </p:grpSp>
      <p:grpSp>
        <p:nvGrpSpPr>
          <p:cNvPr id="30" name="Grupa 29"/>
          <p:cNvGrpSpPr/>
          <p:nvPr/>
        </p:nvGrpSpPr>
        <p:grpSpPr>
          <a:xfrm>
            <a:off x="526301" y="1362036"/>
            <a:ext cx="3901683" cy="1130860"/>
            <a:chOff x="234348" y="1129554"/>
            <a:chExt cx="3901683" cy="1130860"/>
          </a:xfrm>
        </p:grpSpPr>
        <p:pic>
          <p:nvPicPr>
            <p:cNvPr id="31" name="Picture 8"/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977" b="13155"/>
            <a:stretch/>
          </p:blipFill>
          <p:spPr bwMode="auto">
            <a:xfrm>
              <a:off x="234348" y="1397186"/>
              <a:ext cx="1398633" cy="8632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2" name="Picture 8"/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977" b="13155"/>
            <a:stretch/>
          </p:blipFill>
          <p:spPr bwMode="auto">
            <a:xfrm>
              <a:off x="1483617" y="1397186"/>
              <a:ext cx="1398633" cy="8632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3" name="Picture 8"/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977" b="13155"/>
            <a:stretch/>
          </p:blipFill>
          <p:spPr bwMode="auto">
            <a:xfrm>
              <a:off x="2737398" y="1397186"/>
              <a:ext cx="1398633" cy="8632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4" name="pole tekstowe 33"/>
            <p:cNvSpPr txBox="1"/>
            <p:nvPr/>
          </p:nvSpPr>
          <p:spPr>
            <a:xfrm>
              <a:off x="254216" y="1129554"/>
              <a:ext cx="219002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 b="1" kern="0" dirty="0">
                  <a:solidFill>
                    <a:srgbClr val="333399">
                      <a:lumMod val="75000"/>
                    </a:srgbClr>
                  </a:solidFill>
                </a:rPr>
                <a:t>Control Room</a:t>
              </a:r>
              <a:r>
                <a:rPr lang="pl-PL" sz="1600" b="1" kern="0" dirty="0">
                  <a:solidFill>
                    <a:srgbClr val="333399">
                      <a:lumMod val="75000"/>
                    </a:srgbClr>
                  </a:solidFill>
                </a:rPr>
                <a:t>/</a:t>
              </a:r>
              <a:r>
                <a:rPr lang="pl-PL" sz="1600" b="1" kern="0" dirty="0" err="1">
                  <a:solidFill>
                    <a:srgbClr val="333399">
                      <a:lumMod val="75000"/>
                    </a:srgbClr>
                  </a:solidFill>
                </a:rPr>
                <a:t>Hutch</a:t>
              </a:r>
              <a:endParaRPr lang="en-US" sz="1600" b="1" kern="0" dirty="0">
                <a:solidFill>
                  <a:srgbClr val="333399">
                    <a:lumMod val="75000"/>
                  </a:srgbClr>
                </a:solidFill>
              </a:endParaRPr>
            </a:p>
          </p:txBody>
        </p:sp>
      </p:grpSp>
      <p:grpSp>
        <p:nvGrpSpPr>
          <p:cNvPr id="35" name="Grupa 34"/>
          <p:cNvGrpSpPr/>
          <p:nvPr/>
        </p:nvGrpSpPr>
        <p:grpSpPr>
          <a:xfrm>
            <a:off x="3517425" y="4420149"/>
            <a:ext cx="1720774" cy="1238434"/>
            <a:chOff x="4406322" y="4098909"/>
            <a:chExt cx="1720774" cy="1238434"/>
          </a:xfrm>
        </p:grpSpPr>
        <p:pic>
          <p:nvPicPr>
            <p:cNvPr id="36" name="Picture 7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6322" y="4098909"/>
              <a:ext cx="1273222" cy="10504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7" name="pole tekstowe 36"/>
            <p:cNvSpPr txBox="1"/>
            <p:nvPr/>
          </p:nvSpPr>
          <p:spPr>
            <a:xfrm>
              <a:off x="5419851" y="4998789"/>
              <a:ext cx="70724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 b="1" kern="0" dirty="0">
                  <a:solidFill>
                    <a:srgbClr val="333399">
                      <a:lumMod val="75000"/>
                    </a:srgbClr>
                  </a:solidFill>
                </a:rPr>
                <a:t>PLCs</a:t>
              </a:r>
            </a:p>
          </p:txBody>
        </p:sp>
      </p:grpSp>
      <p:pic>
        <p:nvPicPr>
          <p:cNvPr id="38" name="Picture 6"/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34667" b="63556" l="889" r="9688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1833" b="32766"/>
          <a:stretch/>
        </p:blipFill>
        <p:spPr bwMode="auto">
          <a:xfrm>
            <a:off x="402366" y="3324047"/>
            <a:ext cx="2143125" cy="7586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39" name="Grupa 38"/>
          <p:cNvGrpSpPr/>
          <p:nvPr/>
        </p:nvGrpSpPr>
        <p:grpSpPr>
          <a:xfrm>
            <a:off x="178748" y="4165210"/>
            <a:ext cx="2334255" cy="1828571"/>
            <a:chOff x="113113" y="4829711"/>
            <a:chExt cx="2334255" cy="1828571"/>
          </a:xfrm>
        </p:grpSpPr>
        <p:pic>
          <p:nvPicPr>
            <p:cNvPr id="40" name="Picture 5"/>
            <p:cNvPicPr>
              <a:picLocks noChangeAspect="1" noChangeArrowheads="1"/>
            </p:cNvPicPr>
            <p:nvPr/>
          </p:nvPicPr>
          <p:blipFill rotWithShape="1"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396" t="14036" b="5692"/>
            <a:stretch/>
          </p:blipFill>
          <p:spPr bwMode="auto">
            <a:xfrm>
              <a:off x="124522" y="5192921"/>
              <a:ext cx="1164060" cy="5255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1" name="Picture 5"/>
            <p:cNvPicPr>
              <a:picLocks noChangeAspect="1" noChangeArrowheads="1"/>
            </p:cNvPicPr>
            <p:nvPr/>
          </p:nvPicPr>
          <p:blipFill rotWithShape="1"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396" t="14036" b="5692"/>
            <a:stretch/>
          </p:blipFill>
          <p:spPr bwMode="auto">
            <a:xfrm>
              <a:off x="423001" y="5655601"/>
              <a:ext cx="1164060" cy="5255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2" name="Picture 5"/>
            <p:cNvPicPr>
              <a:picLocks noChangeAspect="1" noChangeArrowheads="1"/>
            </p:cNvPicPr>
            <p:nvPr/>
          </p:nvPicPr>
          <p:blipFill rotWithShape="1"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396" t="14036" b="5692"/>
            <a:stretch/>
          </p:blipFill>
          <p:spPr bwMode="auto">
            <a:xfrm>
              <a:off x="706552" y="6132717"/>
              <a:ext cx="1164060" cy="5255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3" name="pole tekstowe 42"/>
            <p:cNvSpPr txBox="1"/>
            <p:nvPr/>
          </p:nvSpPr>
          <p:spPr>
            <a:xfrm>
              <a:off x="113113" y="4829711"/>
              <a:ext cx="233425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 b="1" kern="0" dirty="0">
                  <a:solidFill>
                    <a:srgbClr val="333399">
                      <a:lumMod val="75000"/>
                    </a:srgbClr>
                  </a:solidFill>
                </a:rPr>
                <a:t>video processing</a:t>
              </a:r>
            </a:p>
          </p:txBody>
        </p:sp>
      </p:grpSp>
      <p:grpSp>
        <p:nvGrpSpPr>
          <p:cNvPr id="44" name="Grupa 43"/>
          <p:cNvGrpSpPr/>
          <p:nvPr/>
        </p:nvGrpSpPr>
        <p:grpSpPr>
          <a:xfrm>
            <a:off x="1924934" y="3174376"/>
            <a:ext cx="6839421" cy="758680"/>
            <a:chOff x="1924934" y="3016781"/>
            <a:chExt cx="6839421" cy="758680"/>
          </a:xfrm>
        </p:grpSpPr>
        <p:pic>
          <p:nvPicPr>
            <p:cNvPr id="45" name="Picture 6"/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34667" b="63556" l="1778" r="98222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1833" b="32766"/>
            <a:stretch/>
          </p:blipFill>
          <p:spPr bwMode="auto">
            <a:xfrm>
              <a:off x="4121553" y="3016781"/>
              <a:ext cx="2143125" cy="7586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6" name="Picture 6"/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34667" b="63556" l="889" r="98222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1833" b="32766"/>
            <a:stretch/>
          </p:blipFill>
          <p:spPr bwMode="auto">
            <a:xfrm>
              <a:off x="6621230" y="3016781"/>
              <a:ext cx="2143125" cy="7586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7" name="pole tekstowe 46"/>
            <p:cNvSpPr txBox="1"/>
            <p:nvPr/>
          </p:nvSpPr>
          <p:spPr>
            <a:xfrm>
              <a:off x="1924934" y="3057567"/>
              <a:ext cx="202010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 b="1" kern="0" dirty="0">
                  <a:solidFill>
                    <a:srgbClr val="333399">
                      <a:lumMod val="75000"/>
                    </a:srgbClr>
                  </a:solidFill>
                </a:rPr>
                <a:t>Computer Network</a:t>
              </a:r>
            </a:p>
          </p:txBody>
        </p:sp>
      </p:grpSp>
      <p:grpSp>
        <p:nvGrpSpPr>
          <p:cNvPr id="48" name="Grupa 47"/>
          <p:cNvGrpSpPr/>
          <p:nvPr/>
        </p:nvGrpSpPr>
        <p:grpSpPr>
          <a:xfrm>
            <a:off x="6282162" y="5693767"/>
            <a:ext cx="2861838" cy="1086819"/>
            <a:chOff x="6237402" y="5727274"/>
            <a:chExt cx="2861838" cy="1086819"/>
          </a:xfrm>
        </p:grpSpPr>
        <p:pic>
          <p:nvPicPr>
            <p:cNvPr id="49" name="Picture 12" descr="C:\Users\pg\AppData\Local\Microsoft\Windows\Temporary Internet Files\Content.IE5\W16LTR52\MP900316552[1].jpg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4425" y="5727274"/>
              <a:ext cx="817120" cy="5420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0" name="pole tekstowe 49"/>
            <p:cNvSpPr txBox="1"/>
            <p:nvPr/>
          </p:nvSpPr>
          <p:spPr>
            <a:xfrm>
              <a:off x="8241313" y="6263051"/>
              <a:ext cx="85792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 b="1" kern="0" dirty="0">
                  <a:solidFill>
                    <a:srgbClr val="333399">
                      <a:lumMod val="75000"/>
                    </a:srgbClr>
                  </a:solidFill>
                </a:rPr>
                <a:t>Timing</a:t>
              </a:r>
            </a:p>
          </p:txBody>
        </p:sp>
        <p:pic>
          <p:nvPicPr>
            <p:cNvPr id="51" name="Picture 3"/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37402" y="5742410"/>
              <a:ext cx="1898651" cy="10716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52" name="Grupa 51"/>
          <p:cNvGrpSpPr/>
          <p:nvPr/>
        </p:nvGrpSpPr>
        <p:grpSpPr>
          <a:xfrm>
            <a:off x="5590033" y="4503730"/>
            <a:ext cx="3333865" cy="1107648"/>
            <a:chOff x="5590033" y="4503730"/>
            <a:chExt cx="3333865" cy="1107648"/>
          </a:xfrm>
        </p:grpSpPr>
        <p:pic>
          <p:nvPicPr>
            <p:cNvPr id="53" name="Picture 4"/>
            <p:cNvPicPr>
              <a:picLocks noChangeAspect="1" noChangeArrowheads="1"/>
            </p:cNvPicPr>
            <p:nvPr/>
          </p:nvPicPr>
          <p:blipFill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2997" r="30718"/>
            <a:stretch/>
          </p:blipFill>
          <p:spPr bwMode="auto">
            <a:xfrm>
              <a:off x="5590033" y="4503730"/>
              <a:ext cx="3302447" cy="974870"/>
            </a:xfrm>
            <a:prstGeom prst="snip2SameRect">
              <a:avLst>
                <a:gd name="adj1" fmla="val 50000"/>
                <a:gd name="adj2" fmla="val 6217"/>
              </a:avLst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4" name="pole tekstowe 53"/>
            <p:cNvSpPr txBox="1"/>
            <p:nvPr/>
          </p:nvSpPr>
          <p:spPr>
            <a:xfrm>
              <a:off x="6834865" y="5272824"/>
              <a:ext cx="208903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 b="1" kern="0" dirty="0">
                  <a:solidFill>
                    <a:srgbClr val="333399">
                      <a:lumMod val="75000"/>
                    </a:srgbClr>
                  </a:solidFill>
                </a:rPr>
                <a:t>Signals Acquisition</a:t>
              </a:r>
            </a:p>
          </p:txBody>
        </p:sp>
      </p:grpSp>
      <p:grpSp>
        <p:nvGrpSpPr>
          <p:cNvPr id="55" name="Grupa 54"/>
          <p:cNvGrpSpPr/>
          <p:nvPr/>
        </p:nvGrpSpPr>
        <p:grpSpPr>
          <a:xfrm>
            <a:off x="1830788" y="4226547"/>
            <a:ext cx="1655330" cy="1215554"/>
            <a:chOff x="2248973" y="4077330"/>
            <a:chExt cx="1655330" cy="1215554"/>
          </a:xfrm>
        </p:grpSpPr>
        <p:pic>
          <p:nvPicPr>
            <p:cNvPr id="56" name="Obraz 55"/>
            <p:cNvPicPr>
              <a:picLocks noChangeAspect="1"/>
            </p:cNvPicPr>
            <p:nvPr/>
          </p:nvPicPr>
          <p:blipFill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ackgroundRemoval t="4124" b="93299" l="4633" r="93436">
                          <a14:foregroundMark x1="75676" y1="67010" x2="84942" y2="71649"/>
                          <a14:foregroundMark x1="81467" y1="69588" x2="77606" y2="65979"/>
                          <a14:foregroundMark x1="78378" y1="72680" x2="72587" y2="63918"/>
                          <a14:foregroundMark x1="80695" y1="75258" x2="80695" y2="75258"/>
                          <a14:foregroundMark x1="85714" y1="73711" x2="85714" y2="73711"/>
                          <a14:foregroundMark x1="82239" y1="69588" x2="82239" y2="69588"/>
                          <a14:foregroundMark x1="74131" y1="65979" x2="74131" y2="6597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8973" y="4082727"/>
              <a:ext cx="1615622" cy="1210157"/>
            </a:xfrm>
            <a:prstGeom prst="rect">
              <a:avLst/>
            </a:prstGeom>
          </p:spPr>
        </p:pic>
        <p:sp>
          <p:nvSpPr>
            <p:cNvPr id="57" name="pole tekstowe 56"/>
            <p:cNvSpPr txBox="1"/>
            <p:nvPr/>
          </p:nvSpPr>
          <p:spPr>
            <a:xfrm>
              <a:off x="3112098" y="4077330"/>
              <a:ext cx="7922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rgbClr val="333399"/>
                  </a:solidFill>
                </a:rPr>
                <a:t>motors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58174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rostokąt 9"/>
          <p:cNvSpPr/>
          <p:nvPr/>
        </p:nvSpPr>
        <p:spPr>
          <a:xfrm>
            <a:off x="0" y="0"/>
            <a:ext cx="2843808" cy="11247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12" name="Obraz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78" y="259780"/>
            <a:ext cx="2304206" cy="605183"/>
          </a:xfrm>
          <a:prstGeom prst="rect">
            <a:avLst/>
          </a:prstGeom>
        </p:spPr>
      </p:pic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611560" y="1124744"/>
            <a:ext cx="6912768" cy="49539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028700" lvl="1" eaLnBrk="1" hangingPunct="1">
              <a:lnSpc>
                <a:spcPct val="150000"/>
              </a:lnSpc>
              <a:spcBef>
                <a:spcPct val="50000"/>
              </a:spcBef>
              <a:buFont typeface="Arial" pitchFamily="34" charset="0"/>
              <a:buChar char="•"/>
            </a:pPr>
            <a:r>
              <a:rPr lang="en-US" sz="2000" b="1" dirty="0">
                <a:solidFill>
                  <a:srgbClr val="003399"/>
                </a:solidFill>
                <a:latin typeface="Tahoma" pitchFamily="34" charset="0"/>
              </a:rPr>
              <a:t>Acquire signals from variety of equipment</a:t>
            </a:r>
          </a:p>
          <a:p>
            <a:pPr marL="1028700" lvl="1" eaLnBrk="1" hangingPunct="1">
              <a:lnSpc>
                <a:spcPct val="150000"/>
              </a:lnSpc>
              <a:spcBef>
                <a:spcPct val="50000"/>
              </a:spcBef>
              <a:buFont typeface="Arial" pitchFamily="34" charset="0"/>
              <a:buChar char="•"/>
            </a:pPr>
            <a:r>
              <a:rPr lang="en-US" sz="2000" b="1" dirty="0">
                <a:solidFill>
                  <a:srgbClr val="003399"/>
                </a:solidFill>
                <a:latin typeface="Tahoma" pitchFamily="34" charset="0"/>
              </a:rPr>
              <a:t>Apply settings to the equipment</a:t>
            </a:r>
          </a:p>
          <a:p>
            <a:pPr marL="1028700" lvl="1" eaLnBrk="1" hangingPunct="1">
              <a:lnSpc>
                <a:spcPct val="150000"/>
              </a:lnSpc>
              <a:spcBef>
                <a:spcPct val="50000"/>
              </a:spcBef>
              <a:buFont typeface="Arial" pitchFamily="34" charset="0"/>
              <a:buChar char="•"/>
            </a:pPr>
            <a:r>
              <a:rPr lang="en-US" sz="2000" b="1" dirty="0">
                <a:solidFill>
                  <a:srgbClr val="003399"/>
                </a:solidFill>
                <a:latin typeface="Tahoma" pitchFamily="34" charset="0"/>
              </a:rPr>
              <a:t>Realize sequences and synchronous data collection</a:t>
            </a:r>
          </a:p>
          <a:p>
            <a:pPr marL="1028700" lvl="1" eaLnBrk="1" hangingPunct="1">
              <a:lnSpc>
                <a:spcPct val="150000"/>
              </a:lnSpc>
              <a:spcBef>
                <a:spcPct val="50000"/>
              </a:spcBef>
              <a:buFont typeface="Arial" pitchFamily="34" charset="0"/>
              <a:buChar char="•"/>
            </a:pPr>
            <a:r>
              <a:rPr lang="en-US" sz="2000" b="1" dirty="0">
                <a:solidFill>
                  <a:srgbClr val="003399"/>
                </a:solidFill>
                <a:latin typeface="Tahoma" pitchFamily="34" charset="0"/>
              </a:rPr>
              <a:t>Visualize machine state and experiment results</a:t>
            </a:r>
          </a:p>
          <a:p>
            <a:pPr marL="1028700" lvl="1" eaLnBrk="1" hangingPunct="1">
              <a:lnSpc>
                <a:spcPct val="150000"/>
              </a:lnSpc>
              <a:spcBef>
                <a:spcPct val="50000"/>
              </a:spcBef>
              <a:buFont typeface="Arial" pitchFamily="34" charset="0"/>
              <a:buChar char="•"/>
            </a:pPr>
            <a:r>
              <a:rPr lang="en-US" sz="2000" b="1" dirty="0">
                <a:solidFill>
                  <a:srgbClr val="003399"/>
                </a:solidFill>
                <a:latin typeface="Tahoma" pitchFamily="34" charset="0"/>
              </a:rPr>
              <a:t>Manage and store  experiment data (results and settings)</a:t>
            </a:r>
          </a:p>
          <a:p>
            <a:pPr marL="1028700" lvl="1" eaLnBrk="1" hangingPunct="1">
              <a:lnSpc>
                <a:spcPct val="150000"/>
              </a:lnSpc>
              <a:spcBef>
                <a:spcPct val="50000"/>
              </a:spcBef>
              <a:buFont typeface="Arial" pitchFamily="34" charset="0"/>
              <a:buChar char="•"/>
            </a:pPr>
            <a:r>
              <a:rPr lang="en-US" sz="2000" b="1" dirty="0">
                <a:solidFill>
                  <a:srgbClr val="003399"/>
                </a:solidFill>
                <a:latin typeface="Tahoma" pitchFamily="34" charset="0"/>
              </a:rPr>
              <a:t>Export data for future processing</a:t>
            </a:r>
            <a:endParaRPr lang="en-US" sz="2000" dirty="0">
              <a:solidFill>
                <a:srgbClr val="003399"/>
              </a:solidFill>
              <a:latin typeface="Tahoma" pitchFamily="34" charset="0"/>
            </a:endParaRPr>
          </a:p>
        </p:txBody>
      </p:sp>
      <p:pic>
        <p:nvPicPr>
          <p:cNvPr id="6" name="Picture 6" descr="C:\Users\pg\AppData\Local\Microsoft\Windows\Temporary Internet Files\Content.IE5\LK5C42B2\MC900310712[1].wm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7036" y="1196752"/>
            <a:ext cx="979379" cy="1209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7" descr="C:\Users\pg\AppData\Local\Microsoft\Windows\Temporary Internet Files\Content.IE5\CHDJL71E\MC900292688[1].wm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263" y="1916832"/>
            <a:ext cx="1254142" cy="1177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C:\Users\pg\AppData\Local\Microsoft\Windows\Temporary Internet Files\Content.IE5\LK5C42B2\MC900440536[1].wmf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6276" y="2708792"/>
            <a:ext cx="1203280" cy="1269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2" descr="C:\Users\pg\AppData\Local\Microsoft\Windows\Temporary Internet Files\Content.IE5\LK5C42B2\MC900310620[1].wmf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207" y="3573016"/>
            <a:ext cx="1187337" cy="1148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4" descr="C:\Users\pg\AppData\Local\Microsoft\Windows\Temporary Internet Files\Content.IE5\CHDJL71E\MC900167992[1].wmf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2810" y="4476302"/>
            <a:ext cx="1320203" cy="1317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5" descr="C:\Users\pg\AppData\Local\Microsoft\Windows\Temporary Internet Files\Content.IE5\2F2A5JZK\MC900295011[1].wmf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526" y="5244170"/>
            <a:ext cx="920698" cy="1328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pole tekstowe 14"/>
          <p:cNvSpPr txBox="1"/>
          <p:nvPr/>
        </p:nvSpPr>
        <p:spPr>
          <a:xfrm>
            <a:off x="3005596" y="300761"/>
            <a:ext cx="57574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2400" b="1" dirty="0">
                <a:solidFill>
                  <a:schemeClr val="bg1"/>
                </a:solidFill>
              </a:rPr>
              <a:t>System sterowania synchrotronem</a:t>
            </a:r>
            <a:endParaRPr lang="en-US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8638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rostokąt 9"/>
          <p:cNvSpPr/>
          <p:nvPr/>
        </p:nvSpPr>
        <p:spPr>
          <a:xfrm>
            <a:off x="0" y="0"/>
            <a:ext cx="2843808" cy="11247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12" name="Obraz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78" y="259780"/>
            <a:ext cx="2304206" cy="605183"/>
          </a:xfrm>
          <a:prstGeom prst="rect">
            <a:avLst/>
          </a:prstGeom>
        </p:spPr>
      </p:pic>
      <p:sp>
        <p:nvSpPr>
          <p:cNvPr id="5" name="pole tekstowe 4"/>
          <p:cNvSpPr txBox="1"/>
          <p:nvPr/>
        </p:nvSpPr>
        <p:spPr>
          <a:xfrm>
            <a:off x="3005596" y="300761"/>
            <a:ext cx="57574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2400" b="1" dirty="0">
                <a:solidFill>
                  <a:schemeClr val="bg1"/>
                </a:solidFill>
              </a:rPr>
              <a:t>System sterowania synchrotronem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611560" y="1556792"/>
            <a:ext cx="7529760" cy="42780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285750" indent="-285750" eaLnBrk="1" hangingPunct="1">
              <a:spcBef>
                <a:spcPct val="50000"/>
              </a:spcBef>
              <a:buFont typeface="Arial" pitchFamily="34" charset="0"/>
              <a:buChar char="•"/>
            </a:pPr>
            <a:r>
              <a:rPr lang="en-US" b="1" dirty="0">
                <a:solidFill>
                  <a:srgbClr val="003399"/>
                </a:solidFill>
                <a:latin typeface="Tahoma" pitchFamily="34" charset="0"/>
              </a:rPr>
              <a:t>Each experiment/beamline differs form </a:t>
            </a:r>
            <a:r>
              <a:rPr lang="en-US" b="1" dirty="0" err="1">
                <a:solidFill>
                  <a:srgbClr val="003399"/>
                </a:solidFill>
                <a:latin typeface="Tahoma" pitchFamily="34" charset="0"/>
              </a:rPr>
              <a:t>othe</a:t>
            </a:r>
            <a:r>
              <a:rPr lang="pl-PL" b="1" dirty="0">
                <a:solidFill>
                  <a:srgbClr val="003399"/>
                </a:solidFill>
                <a:latin typeface="Tahoma" pitchFamily="34" charset="0"/>
              </a:rPr>
              <a:t>r</a:t>
            </a:r>
            <a:endParaRPr lang="en-US" dirty="0">
              <a:solidFill>
                <a:srgbClr val="003399"/>
              </a:solidFill>
              <a:latin typeface="Tahoma" pitchFamily="34" charset="0"/>
            </a:endParaRPr>
          </a:p>
          <a:p>
            <a:pPr marL="1028700" lvl="1" eaLnBrk="1" hangingPunct="1">
              <a:spcBef>
                <a:spcPct val="50000"/>
              </a:spcBef>
              <a:buFont typeface="Arial" pitchFamily="34" charset="0"/>
              <a:buChar char="•"/>
            </a:pPr>
            <a:r>
              <a:rPr lang="en-US" dirty="0">
                <a:solidFill>
                  <a:srgbClr val="003399"/>
                </a:solidFill>
                <a:latin typeface="Tahoma" pitchFamily="34" charset="0"/>
              </a:rPr>
              <a:t>Different algorithms/sequences</a:t>
            </a:r>
          </a:p>
          <a:p>
            <a:pPr marL="1028700" lvl="1" eaLnBrk="1" hangingPunct="1">
              <a:spcBef>
                <a:spcPct val="50000"/>
              </a:spcBef>
              <a:buFont typeface="Arial" pitchFamily="34" charset="0"/>
              <a:buChar char="•"/>
            </a:pPr>
            <a:r>
              <a:rPr lang="en-US" dirty="0">
                <a:solidFill>
                  <a:srgbClr val="003399"/>
                </a:solidFill>
                <a:latin typeface="Tahoma" pitchFamily="34" charset="0"/>
              </a:rPr>
              <a:t>Different kind of data</a:t>
            </a:r>
          </a:p>
          <a:p>
            <a:pPr marL="1028700" lvl="1" eaLnBrk="1" hangingPunct="1">
              <a:spcBef>
                <a:spcPct val="50000"/>
              </a:spcBef>
              <a:buFont typeface="Arial" pitchFamily="34" charset="0"/>
              <a:buChar char="•"/>
            </a:pPr>
            <a:r>
              <a:rPr lang="en-US" dirty="0">
                <a:solidFill>
                  <a:srgbClr val="003399"/>
                </a:solidFill>
                <a:latin typeface="Tahoma" pitchFamily="34" charset="0"/>
              </a:rPr>
              <a:t>Different size of data produced</a:t>
            </a:r>
          </a:p>
          <a:p>
            <a:pPr marL="285750" indent="-285750" eaLnBrk="1" hangingPunct="1">
              <a:spcBef>
                <a:spcPct val="50000"/>
              </a:spcBef>
              <a:buFont typeface="Arial" pitchFamily="34" charset="0"/>
              <a:buChar char="•"/>
            </a:pPr>
            <a:r>
              <a:rPr lang="en-US" b="1" dirty="0">
                <a:solidFill>
                  <a:srgbClr val="003399"/>
                </a:solidFill>
                <a:latin typeface="Tahoma" pitchFamily="34" charset="0"/>
              </a:rPr>
              <a:t>End stations with third party software</a:t>
            </a:r>
          </a:p>
          <a:p>
            <a:pPr marL="285750" indent="-285750" eaLnBrk="1" hangingPunct="1">
              <a:spcBef>
                <a:spcPct val="50000"/>
              </a:spcBef>
              <a:buFont typeface="Arial" pitchFamily="34" charset="0"/>
              <a:buChar char="•"/>
            </a:pPr>
            <a:r>
              <a:rPr lang="en-US" b="1" dirty="0">
                <a:solidFill>
                  <a:srgbClr val="003399"/>
                </a:solidFill>
                <a:latin typeface="Tahoma" pitchFamily="34" charset="0"/>
              </a:rPr>
              <a:t>Variety of equipment providers – different protocols</a:t>
            </a:r>
            <a:endParaRPr lang="en-US" dirty="0">
              <a:solidFill>
                <a:srgbClr val="003399"/>
              </a:solidFill>
              <a:latin typeface="Tahoma" pitchFamily="34" charset="0"/>
            </a:endParaRPr>
          </a:p>
          <a:p>
            <a:pPr marL="285750" indent="-285750" eaLnBrk="1" hangingPunct="1">
              <a:spcBef>
                <a:spcPts val="2400"/>
              </a:spcBef>
              <a:buFont typeface="Arial" pitchFamily="34" charset="0"/>
              <a:buChar char="•"/>
            </a:pPr>
            <a:r>
              <a:rPr lang="en-US" b="1" dirty="0">
                <a:solidFill>
                  <a:srgbClr val="003399"/>
                </a:solidFill>
                <a:latin typeface="Tahoma" pitchFamily="34" charset="0"/>
              </a:rPr>
              <a:t>Detectors/experiments could provide large amount of data</a:t>
            </a:r>
          </a:p>
          <a:p>
            <a:pPr marL="1028700" lvl="1" eaLnBrk="1" hangingPunct="1">
              <a:spcBef>
                <a:spcPct val="50000"/>
              </a:spcBef>
              <a:buFont typeface="Arial" pitchFamily="34" charset="0"/>
              <a:buChar char="•"/>
            </a:pPr>
            <a:r>
              <a:rPr lang="en-US" dirty="0">
                <a:solidFill>
                  <a:srgbClr val="003399"/>
                </a:solidFill>
                <a:latin typeface="Tahoma" pitchFamily="34" charset="0"/>
              </a:rPr>
              <a:t>To be stored</a:t>
            </a:r>
          </a:p>
          <a:p>
            <a:pPr marL="1028700" lvl="1" eaLnBrk="1" hangingPunct="1">
              <a:spcBef>
                <a:spcPct val="50000"/>
              </a:spcBef>
              <a:buFont typeface="Arial" pitchFamily="34" charset="0"/>
              <a:buChar char="•"/>
            </a:pPr>
            <a:r>
              <a:rPr lang="en-US" dirty="0">
                <a:solidFill>
                  <a:srgbClr val="003399"/>
                </a:solidFill>
                <a:latin typeface="Tahoma" pitchFamily="34" charset="0"/>
              </a:rPr>
              <a:t>To be sent</a:t>
            </a:r>
          </a:p>
          <a:p>
            <a:pPr marL="1028700" lvl="1" eaLnBrk="1" hangingPunct="1">
              <a:spcBef>
                <a:spcPct val="50000"/>
              </a:spcBef>
              <a:buFont typeface="Arial" pitchFamily="34" charset="0"/>
              <a:buChar char="•"/>
            </a:pPr>
            <a:r>
              <a:rPr lang="en-US" dirty="0">
                <a:solidFill>
                  <a:srgbClr val="003399"/>
                </a:solidFill>
                <a:latin typeface="Tahoma" pitchFamily="34" charset="0"/>
              </a:rPr>
              <a:t>To be processed</a:t>
            </a:r>
          </a:p>
        </p:txBody>
      </p:sp>
      <p:sp>
        <p:nvSpPr>
          <p:cNvPr id="7" name="Prostokąt 6"/>
          <p:cNvSpPr/>
          <p:nvPr/>
        </p:nvSpPr>
        <p:spPr>
          <a:xfrm rot="2175210">
            <a:off x="5514845" y="2414226"/>
            <a:ext cx="264454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4000" b="1" dirty="0">
                <a:ln w="11430"/>
                <a:solidFill>
                  <a:srgbClr val="811B19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standards</a:t>
            </a:r>
            <a:endParaRPr lang="pl-PL" sz="4000" b="1" dirty="0">
              <a:ln w="11430"/>
              <a:solidFill>
                <a:srgbClr val="811B19"/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952" y="4707851"/>
            <a:ext cx="1033968" cy="11014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74728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rostokąt 33"/>
          <p:cNvSpPr/>
          <p:nvPr/>
        </p:nvSpPr>
        <p:spPr>
          <a:xfrm>
            <a:off x="0" y="0"/>
            <a:ext cx="2843808" cy="11247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35" name="Obraz 3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78" y="259780"/>
            <a:ext cx="2304206" cy="605183"/>
          </a:xfrm>
          <a:prstGeom prst="rect">
            <a:avLst/>
          </a:prstGeom>
        </p:spPr>
      </p:pic>
      <p:sp>
        <p:nvSpPr>
          <p:cNvPr id="2" name="pole tekstowe 1"/>
          <p:cNvSpPr txBox="1"/>
          <p:nvPr/>
        </p:nvSpPr>
        <p:spPr>
          <a:xfrm>
            <a:off x="2839764" y="263907"/>
            <a:ext cx="42165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2800" b="1" dirty="0">
                <a:solidFill>
                  <a:srgbClr val="FFFFFF"/>
                </a:solidFill>
              </a:rPr>
              <a:t>TANGO</a:t>
            </a:r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5" name="Strzałka w lewo i prawo 4"/>
          <p:cNvSpPr/>
          <p:nvPr/>
        </p:nvSpPr>
        <p:spPr>
          <a:xfrm>
            <a:off x="743541" y="2996952"/>
            <a:ext cx="8110227" cy="1327408"/>
          </a:xfrm>
          <a:prstGeom prst="leftRightArrow">
            <a:avLst>
              <a:gd name="adj1" fmla="val 72962"/>
              <a:gd name="adj2" fmla="val 50000"/>
            </a:avLst>
          </a:prstGeom>
          <a:gradFill rotWithShape="1">
            <a:gsLst>
              <a:gs pos="0">
                <a:srgbClr val="9BBB59">
                  <a:shade val="51000"/>
                  <a:satMod val="130000"/>
                </a:srgbClr>
              </a:gs>
              <a:gs pos="80000">
                <a:srgbClr val="9BBB59">
                  <a:shade val="93000"/>
                  <a:satMod val="130000"/>
                </a:srgbClr>
              </a:gs>
              <a:gs pos="100000">
                <a:srgbClr val="9BBB59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kern="0" dirty="0">
              <a:solidFill>
                <a:sysClr val="window" lastClr="FFFFFF"/>
              </a:solidFill>
              <a:latin typeface="Calibri"/>
            </a:endParaRPr>
          </a:p>
        </p:txBody>
      </p:sp>
      <p:grpSp>
        <p:nvGrpSpPr>
          <p:cNvPr id="41" name="Grupa 40"/>
          <p:cNvGrpSpPr/>
          <p:nvPr/>
        </p:nvGrpSpPr>
        <p:grpSpPr>
          <a:xfrm>
            <a:off x="1982515" y="4386144"/>
            <a:ext cx="5600456" cy="2311319"/>
            <a:chOff x="2995972" y="4441121"/>
            <a:chExt cx="5600456" cy="2311319"/>
          </a:xfrm>
        </p:grpSpPr>
        <p:sp>
          <p:nvSpPr>
            <p:cNvPr id="24" name="Schemat blokowy: proces 23"/>
            <p:cNvSpPr/>
            <p:nvPr/>
          </p:nvSpPr>
          <p:spPr>
            <a:xfrm>
              <a:off x="2995972" y="4441121"/>
              <a:ext cx="1648100" cy="1080120"/>
            </a:xfrm>
            <a:prstGeom prst="flowChartProcess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l-PL" i="1" kern="0" dirty="0" err="1">
                  <a:solidFill>
                    <a:sysClr val="window" lastClr="FFFFFF"/>
                  </a:solidFill>
                  <a:latin typeface="Calibri"/>
                </a:rPr>
                <a:t>DeviceServer</a:t>
              </a:r>
              <a:r>
                <a:rPr lang="pl-PL" i="1" kern="0" dirty="0">
                  <a:solidFill>
                    <a:sysClr val="window" lastClr="FFFFFF"/>
                  </a:solidFill>
                  <a:latin typeface="Calibri"/>
                </a:rPr>
                <a:t>:</a:t>
              </a: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l-PL" kern="0" dirty="0">
                  <a:solidFill>
                    <a:sysClr val="window" lastClr="FFFFFF"/>
                  </a:solidFill>
                  <a:latin typeface="Calibri"/>
                </a:rPr>
                <a:t>Device1</a:t>
              </a: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l-PL" kern="0" dirty="0">
                  <a:solidFill>
                    <a:sysClr val="window" lastClr="FFFFFF"/>
                  </a:solidFill>
                  <a:latin typeface="Calibri"/>
                </a:rPr>
                <a:t>Device2</a:t>
              </a: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l-PL" kern="0" dirty="0">
                  <a:solidFill>
                    <a:sysClr val="window" lastClr="FFFFFF"/>
                  </a:solidFill>
                  <a:latin typeface="Calibri"/>
                </a:rPr>
                <a:t>…</a:t>
              </a:r>
              <a:endParaRPr lang="en-US" kern="0" dirty="0">
                <a:solidFill>
                  <a:sysClr val="window" lastClr="FFFFFF"/>
                </a:solidFill>
                <a:latin typeface="Calibri"/>
              </a:endParaRPr>
            </a:p>
          </p:txBody>
        </p:sp>
        <p:sp>
          <p:nvSpPr>
            <p:cNvPr id="25" name="Schemat blokowy: proces 24"/>
            <p:cNvSpPr/>
            <p:nvPr/>
          </p:nvSpPr>
          <p:spPr>
            <a:xfrm>
              <a:off x="4932104" y="4444244"/>
              <a:ext cx="1648100" cy="1080120"/>
            </a:xfrm>
            <a:prstGeom prst="flowChartProcess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l-PL" i="1" kern="0" dirty="0" err="1">
                  <a:solidFill>
                    <a:sysClr val="window" lastClr="FFFFFF"/>
                  </a:solidFill>
                  <a:latin typeface="Calibri"/>
                </a:rPr>
                <a:t>DeviceServer</a:t>
              </a:r>
              <a:r>
                <a:rPr lang="pl-PL" i="1" kern="0" dirty="0">
                  <a:solidFill>
                    <a:sysClr val="window" lastClr="FFFFFF"/>
                  </a:solidFill>
                  <a:latin typeface="Calibri"/>
                </a:rPr>
                <a:t>:</a:t>
              </a: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l-PL" kern="0" dirty="0">
                  <a:solidFill>
                    <a:sysClr val="window" lastClr="FFFFFF"/>
                  </a:solidFill>
                  <a:latin typeface="Calibri"/>
                </a:rPr>
                <a:t>Device1</a:t>
              </a: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l-PL" kern="0" dirty="0">
                  <a:solidFill>
                    <a:sysClr val="window" lastClr="FFFFFF"/>
                  </a:solidFill>
                  <a:latin typeface="Calibri"/>
                </a:rPr>
                <a:t>Device2</a:t>
              </a: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l-PL" kern="0" dirty="0">
                  <a:solidFill>
                    <a:sysClr val="window" lastClr="FFFFFF"/>
                  </a:solidFill>
                  <a:latin typeface="Calibri"/>
                </a:rPr>
                <a:t>…</a:t>
              </a:r>
              <a:endParaRPr lang="en-US" kern="0" dirty="0">
                <a:solidFill>
                  <a:sysClr val="window" lastClr="FFFFFF"/>
                </a:solidFill>
                <a:latin typeface="Calibri"/>
              </a:endParaRPr>
            </a:p>
          </p:txBody>
        </p:sp>
        <p:sp>
          <p:nvSpPr>
            <p:cNvPr id="26" name="Schemat blokowy: proces 25"/>
            <p:cNvSpPr/>
            <p:nvPr/>
          </p:nvSpPr>
          <p:spPr>
            <a:xfrm>
              <a:off x="6948328" y="4441121"/>
              <a:ext cx="1648100" cy="1080120"/>
            </a:xfrm>
            <a:prstGeom prst="flowChartProcess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l-PL" i="1" kern="0" dirty="0" err="1">
                  <a:solidFill>
                    <a:sysClr val="window" lastClr="FFFFFF"/>
                  </a:solidFill>
                  <a:latin typeface="Calibri"/>
                </a:rPr>
                <a:t>DeviceServer</a:t>
              </a:r>
              <a:r>
                <a:rPr lang="pl-PL" i="1" kern="0" dirty="0">
                  <a:solidFill>
                    <a:sysClr val="window" lastClr="FFFFFF"/>
                  </a:solidFill>
                  <a:latin typeface="Calibri"/>
                </a:rPr>
                <a:t>:</a:t>
              </a: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l-PL" kern="0" dirty="0">
                  <a:solidFill>
                    <a:sysClr val="window" lastClr="FFFFFF"/>
                  </a:solidFill>
                  <a:latin typeface="Calibri"/>
                </a:rPr>
                <a:t>Device1</a:t>
              </a: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l-PL" kern="0" dirty="0">
                  <a:solidFill>
                    <a:sysClr val="window" lastClr="FFFFFF"/>
                  </a:solidFill>
                  <a:latin typeface="Calibri"/>
                </a:rPr>
                <a:t>Device2</a:t>
              </a: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l-PL" kern="0" dirty="0">
                  <a:solidFill>
                    <a:sysClr val="window" lastClr="FFFFFF"/>
                  </a:solidFill>
                  <a:latin typeface="Calibri"/>
                </a:rPr>
                <a:t>…</a:t>
              </a:r>
              <a:endParaRPr lang="en-US" kern="0" dirty="0">
                <a:solidFill>
                  <a:sysClr val="window" lastClr="FFFFFF"/>
                </a:solidFill>
                <a:latin typeface="Calibri"/>
              </a:endParaRPr>
            </a:p>
          </p:txBody>
        </p:sp>
        <p:pic>
          <p:nvPicPr>
            <p:cNvPr id="27" name="Picture 1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017"/>
            <a:stretch>
              <a:fillRect/>
            </a:stretch>
          </p:blipFill>
          <p:spPr bwMode="auto">
            <a:xfrm>
              <a:off x="4361588" y="5672940"/>
              <a:ext cx="2840274" cy="10795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 l="35017"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  <p:pic>
        <p:nvPicPr>
          <p:cNvPr id="33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6292" y="3348221"/>
            <a:ext cx="1905000" cy="71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0" name="Grupa 39"/>
          <p:cNvGrpSpPr/>
          <p:nvPr/>
        </p:nvGrpSpPr>
        <p:grpSpPr>
          <a:xfrm>
            <a:off x="6671384" y="900468"/>
            <a:ext cx="2218616" cy="2024476"/>
            <a:chOff x="6671384" y="900468"/>
            <a:chExt cx="2218616" cy="2024476"/>
          </a:xfrm>
        </p:grpSpPr>
        <p:sp>
          <p:nvSpPr>
            <p:cNvPr id="14" name="Prostokąt 13"/>
            <p:cNvSpPr/>
            <p:nvPr/>
          </p:nvSpPr>
          <p:spPr>
            <a:xfrm>
              <a:off x="6671384" y="900468"/>
              <a:ext cx="2218616" cy="2020315"/>
            </a:xfrm>
            <a:prstGeom prst="rect">
              <a:avLst/>
            </a:prstGeom>
            <a:gradFill rotWithShape="1">
              <a:gsLst>
                <a:gs pos="0">
                  <a:srgbClr val="4BACC6">
                    <a:tint val="50000"/>
                    <a:satMod val="300000"/>
                  </a:srgbClr>
                </a:gs>
                <a:gs pos="35000">
                  <a:srgbClr val="4BACC6">
                    <a:tint val="37000"/>
                    <a:satMod val="300000"/>
                  </a:srgbClr>
                </a:gs>
                <a:gs pos="100000">
                  <a:srgbClr val="4BACC6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4BACC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t" anchorCtr="0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kern="0" dirty="0">
                  <a:solidFill>
                    <a:sysClr val="windowText" lastClr="000000"/>
                  </a:solidFill>
                  <a:latin typeface="Calibri"/>
                </a:rPr>
                <a:t>Archiving</a:t>
              </a:r>
              <a:endParaRPr lang="pl-PL" kern="0" dirty="0">
                <a:solidFill>
                  <a:sysClr val="windowText" lastClr="000000"/>
                </a:solidFill>
                <a:latin typeface="Calibri"/>
              </a:endParaRPr>
            </a:p>
          </p:txBody>
        </p:sp>
        <p:pic>
          <p:nvPicPr>
            <p:cNvPr id="36" name="Obraz 35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39" t="11948" b="865"/>
            <a:stretch/>
          </p:blipFill>
          <p:spPr>
            <a:xfrm>
              <a:off x="6887471" y="1248799"/>
              <a:ext cx="1826938" cy="1676145"/>
            </a:xfrm>
            <a:prstGeom prst="rect">
              <a:avLst/>
            </a:prstGeom>
          </p:spPr>
        </p:pic>
      </p:grpSp>
      <p:grpSp>
        <p:nvGrpSpPr>
          <p:cNvPr id="23" name="Grupa 22"/>
          <p:cNvGrpSpPr/>
          <p:nvPr/>
        </p:nvGrpSpPr>
        <p:grpSpPr>
          <a:xfrm>
            <a:off x="743541" y="915276"/>
            <a:ext cx="2520280" cy="2003682"/>
            <a:chOff x="899592" y="912575"/>
            <a:chExt cx="2520280" cy="2003682"/>
          </a:xfrm>
        </p:grpSpPr>
        <p:sp>
          <p:nvSpPr>
            <p:cNvPr id="13" name="Prostokąt 12"/>
            <p:cNvSpPr/>
            <p:nvPr/>
          </p:nvSpPr>
          <p:spPr>
            <a:xfrm>
              <a:off x="899592" y="912575"/>
              <a:ext cx="2520280" cy="2003682"/>
            </a:xfrm>
            <a:prstGeom prst="rect">
              <a:avLst/>
            </a:prstGeom>
            <a:gradFill rotWithShape="1">
              <a:gsLst>
                <a:gs pos="0">
                  <a:srgbClr val="4BACC6">
                    <a:tint val="50000"/>
                    <a:satMod val="300000"/>
                  </a:srgbClr>
                </a:gs>
                <a:gs pos="35000">
                  <a:srgbClr val="4BACC6">
                    <a:tint val="37000"/>
                    <a:satMod val="300000"/>
                  </a:srgbClr>
                </a:gs>
                <a:gs pos="100000">
                  <a:srgbClr val="4BACC6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4BACC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t" anchorCtr="0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l-PL" kern="0" dirty="0">
                  <a:solidFill>
                    <a:sysClr val="windowText" lastClr="000000"/>
                  </a:solidFill>
                  <a:latin typeface="Calibri"/>
                </a:rPr>
                <a:t>HMI/GUI</a:t>
              </a:r>
              <a:endParaRPr lang="en-US" kern="0" dirty="0">
                <a:solidFill>
                  <a:sysClr val="windowText" lastClr="000000"/>
                </a:solidFill>
                <a:latin typeface="Calibri"/>
              </a:endParaRPr>
            </a:p>
          </p:txBody>
        </p:sp>
        <p:pic>
          <p:nvPicPr>
            <p:cNvPr id="37" name="Obraz 36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824" t="1700" r="50659" b="42239"/>
            <a:stretch/>
          </p:blipFill>
          <p:spPr>
            <a:xfrm>
              <a:off x="1147576" y="1248210"/>
              <a:ext cx="2020268" cy="1601658"/>
            </a:xfrm>
            <a:prstGeom prst="rect">
              <a:avLst/>
            </a:prstGeom>
          </p:spPr>
        </p:pic>
      </p:grpSp>
      <p:grpSp>
        <p:nvGrpSpPr>
          <p:cNvPr id="39" name="Grupa 38"/>
          <p:cNvGrpSpPr/>
          <p:nvPr/>
        </p:nvGrpSpPr>
        <p:grpSpPr>
          <a:xfrm>
            <a:off x="3491880" y="912575"/>
            <a:ext cx="3006362" cy="2008208"/>
            <a:chOff x="3491880" y="912575"/>
            <a:chExt cx="3006362" cy="2008208"/>
          </a:xfrm>
        </p:grpSpPr>
        <p:sp>
          <p:nvSpPr>
            <p:cNvPr id="28" name="Prostokąt 27"/>
            <p:cNvSpPr/>
            <p:nvPr/>
          </p:nvSpPr>
          <p:spPr>
            <a:xfrm>
              <a:off x="3491880" y="912575"/>
              <a:ext cx="3006362" cy="2008208"/>
            </a:xfrm>
            <a:prstGeom prst="rect">
              <a:avLst/>
            </a:prstGeom>
            <a:gradFill rotWithShape="1">
              <a:gsLst>
                <a:gs pos="0">
                  <a:srgbClr val="4BACC6">
                    <a:tint val="50000"/>
                    <a:satMod val="300000"/>
                  </a:srgbClr>
                </a:gs>
                <a:gs pos="35000">
                  <a:srgbClr val="4BACC6">
                    <a:tint val="37000"/>
                    <a:satMod val="300000"/>
                  </a:srgbClr>
                </a:gs>
                <a:gs pos="100000">
                  <a:srgbClr val="4BACC6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4BACC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t" anchorCtr="0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kern="0" dirty="0">
                  <a:solidFill>
                    <a:sysClr val="windowText" lastClr="000000"/>
                  </a:solidFill>
                  <a:latin typeface="Calibri"/>
                </a:rPr>
                <a:t>System Management</a:t>
              </a:r>
              <a:endParaRPr lang="pl-PL" kern="0" dirty="0">
                <a:solidFill>
                  <a:sysClr val="windowText" lastClr="000000"/>
                </a:solidFill>
                <a:latin typeface="Calibri"/>
              </a:endParaRPr>
            </a:p>
          </p:txBody>
        </p:sp>
        <p:pic>
          <p:nvPicPr>
            <p:cNvPr id="38" name="Obraz 37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582902" y="1377815"/>
              <a:ext cx="2730235" cy="13533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54220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trzałka w lewo i prawo 3"/>
          <p:cNvSpPr/>
          <p:nvPr/>
        </p:nvSpPr>
        <p:spPr>
          <a:xfrm>
            <a:off x="549944" y="3501008"/>
            <a:ext cx="8116119" cy="1327408"/>
          </a:xfrm>
          <a:prstGeom prst="leftRightArrow">
            <a:avLst>
              <a:gd name="adj1" fmla="val 72962"/>
              <a:gd name="adj2" fmla="val 50000"/>
            </a:avLst>
          </a:prstGeom>
          <a:gradFill rotWithShape="1">
            <a:gsLst>
              <a:gs pos="0">
                <a:srgbClr val="9BBB59">
                  <a:shade val="51000"/>
                  <a:satMod val="130000"/>
                </a:srgbClr>
              </a:gs>
              <a:gs pos="80000">
                <a:srgbClr val="9BBB59">
                  <a:shade val="93000"/>
                  <a:satMod val="130000"/>
                </a:srgbClr>
              </a:gs>
              <a:gs pos="100000">
                <a:srgbClr val="9BBB59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l-PL" kern="0" dirty="0">
                <a:solidFill>
                  <a:sysClr val="window" lastClr="FFFFFF"/>
                </a:solidFill>
                <a:latin typeface="Calibri"/>
              </a:rPr>
              <a:t>TCP/IP (CORBA</a:t>
            </a:r>
            <a:r>
              <a:rPr lang="en-US" kern="0" dirty="0">
                <a:solidFill>
                  <a:sysClr val="window" lastClr="FFFFFF"/>
                </a:solidFill>
                <a:latin typeface="Calibri"/>
              </a:rPr>
              <a:t>, </a:t>
            </a:r>
            <a:r>
              <a:rPr lang="en-US" kern="0" dirty="0" err="1">
                <a:solidFill>
                  <a:sysClr val="window" lastClr="FFFFFF"/>
                </a:solidFill>
                <a:latin typeface="Calibri"/>
              </a:rPr>
              <a:t>ZeroMQ</a:t>
            </a:r>
            <a:r>
              <a:rPr lang="pl-PL" kern="0" dirty="0">
                <a:solidFill>
                  <a:sysClr val="window" lastClr="FFFFFF"/>
                </a:solidFill>
                <a:latin typeface="Calibri"/>
              </a:rPr>
              <a:t>)</a:t>
            </a:r>
            <a:endParaRPr lang="en-US" kern="0" dirty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6" name="pole tekstowe 5"/>
          <p:cNvSpPr txBox="1"/>
          <p:nvPr/>
        </p:nvSpPr>
        <p:spPr>
          <a:xfrm>
            <a:off x="1630064" y="1316555"/>
            <a:ext cx="568863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 kern="0" dirty="0">
                <a:solidFill>
                  <a:srgbClr val="C0504D"/>
                </a:solidFill>
              </a:rPr>
              <a:t>TANGO</a:t>
            </a:r>
            <a:endParaRPr lang="en-US" sz="1400" b="1" kern="0" dirty="0">
              <a:solidFill>
                <a:srgbClr val="C0504D"/>
              </a:solidFill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sz="1600" kern="0" dirty="0">
                <a:solidFill>
                  <a:schemeClr val="accent2">
                    <a:lumMod val="75000"/>
                  </a:schemeClr>
                </a:solidFill>
              </a:rPr>
              <a:t>Distributed </a:t>
            </a:r>
            <a:r>
              <a:rPr lang="pl-PL" sz="1600" kern="0" dirty="0">
                <a:solidFill>
                  <a:schemeClr val="accent2">
                    <a:lumMod val="75000"/>
                  </a:schemeClr>
                </a:solidFill>
              </a:rPr>
              <a:t>Control </a:t>
            </a:r>
            <a:r>
              <a:rPr lang="en-US" sz="1600" kern="0" dirty="0">
                <a:solidFill>
                  <a:schemeClr val="accent2">
                    <a:lumMod val="75000"/>
                  </a:schemeClr>
                </a:solidFill>
              </a:rPr>
              <a:t>System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sz="1600" b="1" kern="0" dirty="0">
                <a:solidFill>
                  <a:schemeClr val="accent2">
                    <a:lumMod val="75000"/>
                  </a:schemeClr>
                </a:solidFill>
              </a:rPr>
              <a:t>Integration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sz="1600" kern="0" dirty="0">
                <a:solidFill>
                  <a:schemeClr val="accent2">
                    <a:lumMod val="75000"/>
                  </a:schemeClr>
                </a:solidFill>
              </a:rPr>
              <a:t>API </a:t>
            </a:r>
          </a:p>
          <a:p>
            <a:pPr marL="742950" lvl="1" indent="-285750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sz="1600" kern="0" dirty="0">
                <a:solidFill>
                  <a:schemeClr val="accent2">
                    <a:lumMod val="75000"/>
                  </a:schemeClr>
                </a:solidFill>
              </a:rPr>
              <a:t>Objective</a:t>
            </a:r>
          </a:p>
          <a:p>
            <a:pPr marL="742950" lvl="1" indent="-285750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sz="1600" kern="0" dirty="0">
                <a:solidFill>
                  <a:schemeClr val="accent2">
                    <a:lumMod val="75000"/>
                  </a:schemeClr>
                </a:solidFill>
              </a:rPr>
              <a:t>Java, C++, Python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sz="1600" kern="0" dirty="0">
                <a:solidFill>
                  <a:schemeClr val="accent2">
                    <a:lumMod val="75000"/>
                  </a:schemeClr>
                </a:solidFill>
              </a:rPr>
              <a:t>Protocol based on:  TCP/IP, CORBA, </a:t>
            </a:r>
            <a:r>
              <a:rPr lang="en-US" sz="1600" kern="0" dirty="0" err="1">
                <a:solidFill>
                  <a:schemeClr val="accent2">
                    <a:lumMod val="75000"/>
                  </a:schemeClr>
                </a:solidFill>
              </a:rPr>
              <a:t>ZeroMQ</a:t>
            </a:r>
            <a:r>
              <a:rPr lang="en-US" sz="1600" kern="0" dirty="0">
                <a:solidFill>
                  <a:schemeClr val="accent2">
                    <a:lumMod val="75000"/>
                  </a:schemeClr>
                </a:solidFill>
              </a:rPr>
              <a:t> 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endParaRPr lang="en-US" kern="0" dirty="0">
              <a:solidFill>
                <a:sysClr val="windowText" lastClr="000000"/>
              </a:solidFill>
            </a:endParaRPr>
          </a:p>
        </p:txBody>
      </p:sp>
      <p:sp>
        <p:nvSpPr>
          <p:cNvPr id="8" name="pole tekstowe 7"/>
          <p:cNvSpPr txBox="1"/>
          <p:nvPr/>
        </p:nvSpPr>
        <p:spPr>
          <a:xfrm>
            <a:off x="2839764" y="263907"/>
            <a:ext cx="42165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2800" b="1" dirty="0">
                <a:solidFill>
                  <a:srgbClr val="FFFFFF"/>
                </a:solidFill>
              </a:rPr>
              <a:t>TANGO</a:t>
            </a:r>
            <a:endParaRPr lang="en-US" b="1" dirty="0">
              <a:solidFill>
                <a:srgbClr val="FFFFFF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3807524"/>
            <a:ext cx="1905000" cy="71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Prostokąt 1"/>
          <p:cNvSpPr/>
          <p:nvPr/>
        </p:nvSpPr>
        <p:spPr>
          <a:xfrm>
            <a:off x="221136" y="4941168"/>
            <a:ext cx="8773734" cy="14465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4400" b="1" spc="50" dirty="0">
                <a:ln w="11430"/>
                <a:gradFill>
                  <a:gsLst>
                    <a:gs pos="25000">
                      <a:srgbClr val="333399">
                        <a:satMod val="155000"/>
                      </a:srgbClr>
                    </a:gs>
                    <a:gs pos="100000">
                      <a:srgbClr val="333399">
                        <a:shade val="45000"/>
                        <a:satMod val="165000"/>
                      </a:srgb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Provides common language </a:t>
            </a:r>
            <a:br>
              <a:rPr lang="en-US" sz="4400" b="1" spc="50" dirty="0">
                <a:ln w="11430"/>
                <a:gradFill>
                  <a:gsLst>
                    <a:gs pos="25000">
                      <a:srgbClr val="333399">
                        <a:satMod val="155000"/>
                      </a:srgbClr>
                    </a:gs>
                    <a:gs pos="100000">
                      <a:srgbClr val="333399">
                        <a:shade val="45000"/>
                        <a:satMod val="165000"/>
                      </a:srgb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</a:br>
            <a:r>
              <a:rPr lang="en-US" sz="4400" b="1" spc="50" dirty="0">
                <a:ln w="11430"/>
                <a:gradFill>
                  <a:gsLst>
                    <a:gs pos="25000">
                      <a:srgbClr val="333399">
                        <a:satMod val="155000"/>
                      </a:srgbClr>
                    </a:gs>
                    <a:gs pos="100000">
                      <a:srgbClr val="333399">
                        <a:shade val="45000"/>
                        <a:satMod val="165000"/>
                      </a:srgb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for system’s elements</a:t>
            </a:r>
            <a:endParaRPr lang="pl-PL" sz="4400" b="1" spc="50" dirty="0">
              <a:ln w="11430"/>
              <a:gradFill>
                <a:gsLst>
                  <a:gs pos="25000">
                    <a:srgbClr val="333399">
                      <a:satMod val="155000"/>
                    </a:srgbClr>
                  </a:gs>
                  <a:gs pos="100000">
                    <a:srgbClr val="333399">
                      <a:shade val="45000"/>
                      <a:satMod val="165000"/>
                    </a:srgb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9" name="Prostokąt 8"/>
          <p:cNvSpPr/>
          <p:nvPr/>
        </p:nvSpPr>
        <p:spPr>
          <a:xfrm>
            <a:off x="0" y="0"/>
            <a:ext cx="2843808" cy="11247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11" name="Obraz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78" y="259780"/>
            <a:ext cx="2304206" cy="605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4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1"/>
          <p:cNvSpPr/>
          <p:nvPr/>
        </p:nvSpPr>
        <p:spPr>
          <a:xfrm>
            <a:off x="683568" y="1628800"/>
            <a:ext cx="72008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pl-PL" sz="2400" kern="0" dirty="0">
                <a:solidFill>
                  <a:schemeClr val="accent6"/>
                </a:solidFill>
              </a:rPr>
              <a:t>Plan wykładów/zajęć</a:t>
            </a:r>
          </a:p>
          <a:p>
            <a:pPr marL="285750" marR="0" lvl="0" indent="-28575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pl-PL" sz="2400" kern="0" dirty="0">
                <a:solidFill>
                  <a:schemeClr val="accent6"/>
                </a:solidFill>
              </a:rPr>
              <a:t>Kim jesteśmy</a:t>
            </a:r>
          </a:p>
          <a:p>
            <a:pPr marL="285750" marR="0" lvl="0" indent="-28575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pl-PL" sz="2400" kern="0" dirty="0">
                <a:solidFill>
                  <a:schemeClr val="accent6"/>
                </a:solidFill>
              </a:rPr>
              <a:t>Synchrotron</a:t>
            </a:r>
          </a:p>
          <a:p>
            <a:pPr marL="285750" marR="0" lvl="0" indent="-28575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pl-PL" sz="2400" kern="0" dirty="0">
                <a:solidFill>
                  <a:schemeClr val="accent6"/>
                </a:solidFill>
              </a:rPr>
              <a:t>Wprowadzenie</a:t>
            </a:r>
          </a:p>
          <a:p>
            <a:pPr marL="742950" lvl="1" indent="-28575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pl-PL" sz="2400" kern="0" dirty="0">
                <a:solidFill>
                  <a:schemeClr val="accent6"/>
                </a:solidFill>
              </a:rPr>
              <a:t>Co to jest system sterowania</a:t>
            </a:r>
          </a:p>
          <a:p>
            <a:pPr marL="742950" lvl="1" indent="-28575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pl-PL" sz="2400" kern="0" dirty="0">
                <a:solidFill>
                  <a:schemeClr val="accent6"/>
                </a:solidFill>
              </a:rPr>
              <a:t>Co to jest Tango Controls</a:t>
            </a:r>
          </a:p>
          <a:p>
            <a:pPr marL="285750" indent="-28575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pl-PL" sz="2400" kern="0" dirty="0">
                <a:solidFill>
                  <a:schemeClr val="accent6"/>
                </a:solidFill>
              </a:rPr>
              <a:t>Sprawy organizacyjne</a:t>
            </a:r>
          </a:p>
        </p:txBody>
      </p:sp>
      <p:sp>
        <p:nvSpPr>
          <p:cNvPr id="9" name="Prostokąt 8"/>
          <p:cNvSpPr/>
          <p:nvPr/>
        </p:nvSpPr>
        <p:spPr>
          <a:xfrm>
            <a:off x="0" y="0"/>
            <a:ext cx="2843808" cy="11247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0" name="pole tekstowe 9"/>
          <p:cNvSpPr txBox="1"/>
          <p:nvPr/>
        </p:nvSpPr>
        <p:spPr>
          <a:xfrm>
            <a:off x="3005596" y="300761"/>
            <a:ext cx="57574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2800" b="1" dirty="0">
                <a:solidFill>
                  <a:schemeClr val="bg1"/>
                </a:solidFill>
              </a:rPr>
              <a:t>Plan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11" name="Obraz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78" y="259780"/>
            <a:ext cx="2304206" cy="605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617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trzałka w lewo i prawo 11"/>
          <p:cNvSpPr/>
          <p:nvPr/>
        </p:nvSpPr>
        <p:spPr>
          <a:xfrm>
            <a:off x="2329734" y="3037696"/>
            <a:ext cx="6469953" cy="1327408"/>
          </a:xfrm>
          <a:prstGeom prst="leftRightArrow">
            <a:avLst>
              <a:gd name="adj1" fmla="val 72962"/>
              <a:gd name="adj2" fmla="val 50000"/>
            </a:avLst>
          </a:prstGeom>
          <a:gradFill rotWithShape="1">
            <a:gsLst>
              <a:gs pos="0">
                <a:srgbClr val="9BBB59">
                  <a:shade val="51000"/>
                  <a:satMod val="130000"/>
                </a:srgbClr>
              </a:gs>
              <a:gs pos="80000">
                <a:srgbClr val="9BBB59">
                  <a:shade val="93000"/>
                  <a:satMod val="130000"/>
                </a:srgbClr>
              </a:gs>
              <a:gs pos="100000">
                <a:srgbClr val="9BBB59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pole tekstowe 13"/>
          <p:cNvSpPr txBox="1"/>
          <p:nvPr/>
        </p:nvSpPr>
        <p:spPr>
          <a:xfrm>
            <a:off x="3427709" y="1038215"/>
            <a:ext cx="395260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24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</a:rPr>
              <a:t>Device</a:t>
            </a:r>
            <a:r>
              <a:rPr kumimoji="0" lang="pl-PL" sz="2400" b="1" i="0" u="none" strike="noStrike" kern="0" cap="none" spc="0" normalizeH="0" baseline="0" noProof="0" dirty="0">
                <a:ln>
                  <a:noFill/>
                </a:ln>
                <a:solidFill>
                  <a:srgbClr val="990000"/>
                </a:solidFill>
                <a:effectLst/>
                <a:uLnTx/>
                <a:uFillTx/>
              </a:rPr>
              <a:t>:</a:t>
            </a: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</a:rPr>
              <a:t>Translates hardware to</a:t>
            </a:r>
            <a:r>
              <a:rPr kumimoji="0" lang="pl-PL" sz="1600" b="0" i="0" u="none" strike="noStrike" kern="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</a:rPr>
              <a:t> the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</a:rPr>
              <a:t> TANGO protocol</a:t>
            </a: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pl-PL" sz="1600" b="0" i="0" u="none" strike="noStrike" kern="0" cap="none" spc="0" normalizeH="0" baseline="0" noProof="0" dirty="0" err="1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</a:rPr>
              <a:t>An</a:t>
            </a:r>
            <a:r>
              <a:rPr kumimoji="0" lang="pl-PL" sz="1600" b="0" i="0" u="none" strike="noStrike" kern="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</a:rPr>
              <a:t> o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</a:rPr>
              <a:t>bject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</a:rPr>
              <a:t> of </a:t>
            </a:r>
            <a:r>
              <a:rPr kumimoji="0" lang="pl-PL" sz="1600" b="0" i="0" u="none" strike="noStrike" kern="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</a:rPr>
              <a:t>a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</a:rPr>
              <a:t>certain 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</a:rPr>
              <a:t>class</a:t>
            </a:r>
          </a:p>
          <a:p>
            <a:pPr marL="742950" marR="0" lvl="1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</a:rPr>
              <a:t>Attributes</a:t>
            </a:r>
          </a:p>
          <a:p>
            <a:pPr marL="742950" marR="0" lvl="1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</a:rPr>
              <a:t>Operations</a:t>
            </a:r>
          </a:p>
          <a:p>
            <a:pPr marL="742950" marR="0" lvl="1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pl-PL" sz="1600" b="0" i="0" u="none" strike="noStrike" kern="0" cap="none" spc="0" normalizeH="0" baseline="0" noProof="0" dirty="0" err="1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</a:rPr>
              <a:t>States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alibri" pitchFamily="34" charset="0"/>
              <a:cs typeface="Calibri" pitchFamily="34" charset="0"/>
            </a:endParaRP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b="1" i="0" u="none" strike="noStrike" kern="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</a:rPr>
              <a:t>Logical abstraction of hardware</a:t>
            </a:r>
          </a:p>
        </p:txBody>
      </p:sp>
      <p:sp>
        <p:nvSpPr>
          <p:cNvPr id="15" name="pole tekstowe 14"/>
          <p:cNvSpPr txBox="1"/>
          <p:nvPr/>
        </p:nvSpPr>
        <p:spPr>
          <a:xfrm>
            <a:off x="204884" y="4437112"/>
            <a:ext cx="235089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2400" b="1" i="0" u="none" strike="noStrike" kern="0" cap="none" spc="0" normalizeH="0" baseline="0" noProof="0" dirty="0">
                <a:ln>
                  <a:noFill/>
                </a:ln>
                <a:solidFill>
                  <a:srgbClr val="1F497D">
                    <a:lumMod val="75000"/>
                  </a:srgbClr>
                </a:solidFill>
                <a:effectLst/>
                <a:uLnTx/>
                <a:uFillTx/>
                <a:latin typeface="+mj-lt"/>
              </a:rPr>
              <a:t>Device</a:t>
            </a:r>
            <a:r>
              <a:rPr kumimoji="0" lang="pl-PL" sz="2400" b="1" i="0" u="none" strike="noStrike" kern="0" cap="none" spc="0" normalizeH="0" baseline="0" noProof="0" dirty="0">
                <a:ln>
                  <a:noFill/>
                </a:ln>
                <a:solidFill>
                  <a:srgbClr val="1F497D">
                    <a:lumMod val="75000"/>
                  </a:srgbClr>
                </a:solidFill>
                <a:effectLst/>
                <a:uLnTx/>
                <a:uFillTx/>
              </a:rPr>
              <a:t> Server:</a:t>
            </a: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800" b="1" i="0" u="sng" strike="noStrike" kern="0" cap="none" spc="0" normalizeH="0" baseline="0" noProof="0" dirty="0">
                <a:ln>
                  <a:noFill/>
                </a:ln>
                <a:solidFill>
                  <a:srgbClr val="1F497D">
                    <a:lumMod val="75000"/>
                  </a:srgbClr>
                </a:solidFill>
                <a:effectLst/>
                <a:uLnTx/>
                <a:uFillTx/>
              </a:rPr>
              <a:t>Process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1F497D">
                    <a:lumMod val="75000"/>
                  </a:srgbClr>
                </a:solidFill>
                <a:effectLst/>
                <a:uLnTx/>
                <a:uFillTx/>
              </a:rPr>
              <a:t> that contains devices</a:t>
            </a:r>
          </a:p>
        </p:txBody>
      </p:sp>
      <p:sp>
        <p:nvSpPr>
          <p:cNvPr id="16" name="Schemat blokowy: proces 15"/>
          <p:cNvSpPr/>
          <p:nvPr/>
        </p:nvSpPr>
        <p:spPr>
          <a:xfrm>
            <a:off x="2940896" y="4433989"/>
            <a:ext cx="1648100" cy="1080120"/>
          </a:xfrm>
          <a:prstGeom prst="flowChartProcess">
            <a:avLst/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0" i="1" u="none" strike="noStrike" kern="0" cap="none" spc="0" normalizeH="0" baseline="0" noProof="0" dirty="0" err="1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DeviceServer</a:t>
            </a:r>
            <a:r>
              <a:rPr kumimoji="0" lang="pl-PL" sz="1800" b="0" i="1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: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Device1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Device2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…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Schemat blokowy: proces 16"/>
          <p:cNvSpPr/>
          <p:nvPr/>
        </p:nvSpPr>
        <p:spPr>
          <a:xfrm>
            <a:off x="4877028" y="4437112"/>
            <a:ext cx="1648100" cy="1080120"/>
          </a:xfrm>
          <a:prstGeom prst="flowChartProcess">
            <a:avLst/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0" i="1" u="none" strike="noStrike" kern="0" cap="none" spc="0" normalizeH="0" baseline="0" noProof="0" dirty="0" err="1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DeviceServer</a:t>
            </a:r>
            <a:r>
              <a:rPr kumimoji="0" lang="pl-PL" sz="1800" b="0" i="1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: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Device1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Device2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…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Schemat blokowy: proces 17"/>
          <p:cNvSpPr/>
          <p:nvPr/>
        </p:nvSpPr>
        <p:spPr>
          <a:xfrm>
            <a:off x="6893252" y="4433989"/>
            <a:ext cx="1648100" cy="1080120"/>
          </a:xfrm>
          <a:prstGeom prst="flowChartProcess">
            <a:avLst/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0" i="1" u="none" strike="noStrike" kern="0" cap="none" spc="0" normalizeH="0" baseline="0" noProof="0" dirty="0" err="1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DeviceServer</a:t>
            </a:r>
            <a:r>
              <a:rPr kumimoji="0" lang="pl-PL" sz="1800" b="0" i="1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: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Device1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Device2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…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9" name="Picture 1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17"/>
          <a:stretch>
            <a:fillRect/>
          </a:stretch>
        </p:blipFill>
        <p:spPr bwMode="auto">
          <a:xfrm>
            <a:off x="4306512" y="5668931"/>
            <a:ext cx="2840274" cy="1079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35017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aphicFrame>
        <p:nvGraphicFramePr>
          <p:cNvPr id="20" name="Tabela 19"/>
          <p:cNvGraphicFramePr>
            <a:graphicFrameLocks noGrp="1"/>
          </p:cNvGraphicFramePr>
          <p:nvPr>
            <p:extLst/>
          </p:nvPr>
        </p:nvGraphicFramePr>
        <p:xfrm>
          <a:off x="204100" y="1270788"/>
          <a:ext cx="2350891" cy="2178077"/>
        </p:xfrm>
        <a:graphic>
          <a:graphicData uri="http://schemas.openxmlformats.org/drawingml/2006/table">
            <a:tbl>
              <a:tblPr firstRow="1" bandRow="1"/>
              <a:tblGrid>
                <a:gridCol w="23508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460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pl-PL" sz="2000" dirty="0" err="1">
                          <a:solidFill>
                            <a:schemeClr val="bg1"/>
                          </a:solidFill>
                        </a:rPr>
                        <a:t>PowerSupply</a:t>
                      </a:r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008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pl-PL" sz="1600" dirty="0" err="1"/>
                        <a:t>Current</a:t>
                      </a:r>
                      <a:endParaRPr lang="pl-PL" sz="1600" dirty="0"/>
                    </a:p>
                    <a:p>
                      <a:r>
                        <a:rPr lang="pl-PL" sz="1600" dirty="0" err="1"/>
                        <a:t>Voltage</a:t>
                      </a:r>
                      <a:endParaRPr 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2339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pl-PL" sz="1600" dirty="0"/>
                        <a:t>On()</a:t>
                      </a:r>
                    </a:p>
                    <a:p>
                      <a:r>
                        <a:rPr lang="pl-PL" sz="1600" dirty="0"/>
                        <a:t>Off()</a:t>
                      </a:r>
                      <a:endParaRPr 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1" name="pole tekstowe 20"/>
          <p:cNvSpPr txBox="1"/>
          <p:nvPr/>
        </p:nvSpPr>
        <p:spPr>
          <a:xfrm>
            <a:off x="2839764" y="263907"/>
            <a:ext cx="42165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2800" b="1" dirty="0">
                <a:solidFill>
                  <a:srgbClr val="FFFFFF"/>
                </a:solidFill>
              </a:rPr>
              <a:t>TANGO</a:t>
            </a:r>
            <a:endParaRPr lang="en-US" b="1" dirty="0">
              <a:solidFill>
                <a:srgbClr val="FFFFFF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8001" y="3345006"/>
            <a:ext cx="1908175" cy="712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Prostokąt 12"/>
          <p:cNvSpPr/>
          <p:nvPr/>
        </p:nvSpPr>
        <p:spPr>
          <a:xfrm>
            <a:off x="0" y="0"/>
            <a:ext cx="2843808" cy="11247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22" name="Obraz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78" y="259780"/>
            <a:ext cx="2304206" cy="605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838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  <p:bldP spid="15" grpId="0"/>
      <p:bldP spid="16" grpId="0" animBg="1"/>
      <p:bldP spid="17" grpId="0" animBg="1"/>
      <p:bldP spid="1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rostokąt 15"/>
          <p:cNvSpPr/>
          <p:nvPr/>
        </p:nvSpPr>
        <p:spPr>
          <a:xfrm>
            <a:off x="0" y="0"/>
            <a:ext cx="2843808" cy="11247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grpSp>
        <p:nvGrpSpPr>
          <p:cNvPr id="4" name="Grupa 3"/>
          <p:cNvGrpSpPr/>
          <p:nvPr/>
        </p:nvGrpSpPr>
        <p:grpSpPr>
          <a:xfrm>
            <a:off x="195677" y="2394116"/>
            <a:ext cx="1899504" cy="2374715"/>
            <a:chOff x="134138" y="2579722"/>
            <a:chExt cx="1899504" cy="2380742"/>
          </a:xfrm>
        </p:grpSpPr>
        <p:sp>
          <p:nvSpPr>
            <p:cNvPr id="5" name="Prostokąt 4"/>
            <p:cNvSpPr/>
            <p:nvPr/>
          </p:nvSpPr>
          <p:spPr>
            <a:xfrm>
              <a:off x="134138" y="2579722"/>
              <a:ext cx="1899504" cy="2380742"/>
            </a:xfrm>
            <a:prstGeom prst="rect">
              <a:avLst/>
            </a:prstGeom>
            <a:solidFill>
              <a:srgbClr val="C0504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t" anchorCtr="0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TANGO HOST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" name="Schemat blokowy: proces 5"/>
            <p:cNvSpPr/>
            <p:nvPr/>
          </p:nvSpPr>
          <p:spPr>
            <a:xfrm>
              <a:off x="449466" y="3088256"/>
              <a:ext cx="1296144" cy="648072"/>
            </a:xfrm>
            <a:prstGeom prst="flowChartProcess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800" b="0" i="1" u="none" strike="noStrike" kern="0" cap="none" spc="0" normalizeH="0" baseline="0" noProof="0" dirty="0" err="1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DataBaseds</a:t>
              </a:r>
              <a:endParaRPr kumimoji="0" lang="pl-PL" sz="1800" b="0" i="1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200" b="0" i="0" u="none" strike="noStrike" kern="0" cap="none" spc="0" normalizeH="0" baseline="0" noProof="0" dirty="0" err="1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DataBase</a:t>
              </a:r>
              <a:r>
                <a:rPr kumimoji="0" lang="pl-PL" sz="12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</a:t>
              </a:r>
              <a:r>
                <a:rPr kumimoji="0" lang="pl-PL" sz="1200" b="0" i="0" u="none" strike="noStrike" kern="0" cap="none" spc="0" normalizeH="0" baseline="0" noProof="0" dirty="0" err="1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device</a:t>
              </a: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Schemat blokowy: dysk magnetyczny 6"/>
            <p:cNvSpPr/>
            <p:nvPr/>
          </p:nvSpPr>
          <p:spPr>
            <a:xfrm>
              <a:off x="449466" y="3927927"/>
              <a:ext cx="1296144" cy="468052"/>
            </a:xfrm>
            <a:prstGeom prst="flowChartMagneticDisk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800" b="0" i="0" u="none" strike="noStrike" kern="0" cap="none" spc="0" normalizeH="0" baseline="0" noProof="0" dirty="0" err="1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MySql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9" name="pole tekstowe 8"/>
          <p:cNvSpPr txBox="1"/>
          <p:nvPr/>
        </p:nvSpPr>
        <p:spPr>
          <a:xfrm>
            <a:off x="2409280" y="1057379"/>
            <a:ext cx="6480720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2000" b="1" i="0" u="none" strike="noStrike" kern="0" cap="none" spc="0" normalizeH="0" baseline="0" noProof="0" dirty="0">
                <a:ln>
                  <a:noFill/>
                </a:ln>
                <a:solidFill>
                  <a:srgbClr val="DB4229"/>
                </a:solidFill>
                <a:effectLst/>
                <a:uLnTx/>
                <a:uFillTx/>
              </a:rPr>
              <a:t>TANGO HOST</a:t>
            </a: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</a:rPr>
              <a:t>Machine running </a:t>
            </a:r>
            <a:r>
              <a:rPr kumimoji="0" lang="pl-PL" sz="1400" b="0" i="0" u="none" strike="noStrike" kern="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</a:rPr>
              <a:t>a </a:t>
            </a:r>
            <a:r>
              <a:rPr kumimoji="0" lang="en-US" sz="1400" b="1" i="1" u="none" strike="noStrike" kern="0" cap="none" spc="0" normalizeH="0" baseline="0" noProof="0" dirty="0" err="1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</a:rPr>
              <a:t>DataBaseds</a:t>
            </a:r>
            <a:r>
              <a:rPr kumimoji="0" lang="en-US" sz="1400" b="1" i="1" u="none" strike="noStrike" kern="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</a:rPr>
              <a:t> </a:t>
            </a:r>
            <a:r>
              <a:rPr kumimoji="0" lang="en-US" sz="1400" b="0" i="1" u="none" strike="noStrike" kern="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</a:rPr>
              <a:t>device server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</a:endParaRPr>
          </a:p>
          <a:p>
            <a:pPr marL="285750" marR="0" lvl="0" indent="-28575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pl-PL" sz="1600" b="1" i="0" u="none" strike="noStrike" kern="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</a:rPr>
              <a:t>The </a:t>
            </a:r>
            <a:r>
              <a:rPr kumimoji="0" lang="en-US" sz="1600" b="1" i="0" u="none" strike="noStrike" kern="0" cap="none" spc="0" normalizeH="0" baseline="0" noProof="0" dirty="0" err="1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</a:rPr>
              <a:t>DataBase</a:t>
            </a:r>
            <a:r>
              <a:rPr kumimoji="0" lang="pl-PL" sz="1600" b="1" i="0" u="none" strike="noStrike" kern="0" cap="none" spc="0" normalizeH="0" baseline="0" noProof="0" dirty="0" err="1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</a:rPr>
              <a:t>ds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</a:rPr>
              <a:t>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</a:rPr>
              <a:t>device:</a:t>
            </a:r>
          </a:p>
          <a:p>
            <a:pPr marL="742950" marR="0" lvl="1" indent="-28575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</a:rPr>
              <a:t>Provides configuration info to other parts of </a:t>
            </a:r>
            <a:r>
              <a:rPr kumimoji="0" lang="pl-PL" sz="1600" b="1" i="0" u="none" strike="noStrike" kern="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</a:rPr>
              <a:t>the 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</a:rPr>
              <a:t>TANGO</a:t>
            </a:r>
          </a:p>
          <a:p>
            <a:pPr marL="742950" marR="0" lvl="1" indent="-28575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</a:rPr>
              <a:t>Stores data in </a:t>
            </a:r>
            <a:r>
              <a:rPr kumimoji="0" lang="pl-PL" sz="1600" b="1" i="0" u="none" strike="noStrike" kern="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</a:rPr>
              <a:t>a 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</a:rPr>
              <a:t>database (</a:t>
            </a:r>
            <a:r>
              <a:rPr kumimoji="0" lang="en-US" sz="1600" b="1" i="0" u="none" strike="noStrike" kern="0" cap="none" spc="0" normalizeH="0" baseline="0" noProof="0" dirty="0" err="1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</a:rPr>
              <a:t>MySql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</a:rPr>
              <a:t>)</a:t>
            </a:r>
          </a:p>
        </p:txBody>
      </p:sp>
      <p:sp>
        <p:nvSpPr>
          <p:cNvPr id="10" name="Schemat blokowy: proces 9"/>
          <p:cNvSpPr/>
          <p:nvPr/>
        </p:nvSpPr>
        <p:spPr>
          <a:xfrm>
            <a:off x="2940896" y="4225648"/>
            <a:ext cx="1648100" cy="1080120"/>
          </a:xfrm>
          <a:prstGeom prst="flowChartProcess">
            <a:avLst/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0" i="1" u="none" strike="noStrike" kern="0" cap="none" spc="0" normalizeH="0" baseline="0" noProof="0" dirty="0" err="1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DeviceServer</a:t>
            </a:r>
            <a:r>
              <a:rPr kumimoji="0" lang="pl-PL" sz="1800" b="0" i="1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: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Device1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Device2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…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Schemat blokowy: proces 10"/>
          <p:cNvSpPr/>
          <p:nvPr/>
        </p:nvSpPr>
        <p:spPr>
          <a:xfrm>
            <a:off x="4877028" y="4228771"/>
            <a:ext cx="1648100" cy="1080120"/>
          </a:xfrm>
          <a:prstGeom prst="flowChartProcess">
            <a:avLst/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0" i="1" u="none" strike="noStrike" kern="0" cap="none" spc="0" normalizeH="0" baseline="0" noProof="0" dirty="0" err="1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DeviceServer</a:t>
            </a:r>
            <a:r>
              <a:rPr kumimoji="0" lang="pl-PL" sz="1800" b="0" i="1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: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Device1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Device2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…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Schemat blokowy: proces 11"/>
          <p:cNvSpPr/>
          <p:nvPr/>
        </p:nvSpPr>
        <p:spPr>
          <a:xfrm>
            <a:off x="6893252" y="4225648"/>
            <a:ext cx="1648100" cy="1080120"/>
          </a:xfrm>
          <a:prstGeom prst="flowChartProcess">
            <a:avLst/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0" i="1" u="none" strike="noStrike" kern="0" cap="none" spc="0" normalizeH="0" baseline="0" noProof="0" dirty="0" err="1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DeviceServer</a:t>
            </a:r>
            <a:r>
              <a:rPr kumimoji="0" lang="pl-PL" sz="1800" b="0" i="1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: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Device1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Device2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…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3" name="Picture 1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17"/>
          <a:stretch>
            <a:fillRect/>
          </a:stretch>
        </p:blipFill>
        <p:spPr bwMode="auto">
          <a:xfrm>
            <a:off x="4306512" y="5668931"/>
            <a:ext cx="2840274" cy="1079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35017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5" name="pole tekstowe 14"/>
          <p:cNvSpPr txBox="1"/>
          <p:nvPr/>
        </p:nvSpPr>
        <p:spPr>
          <a:xfrm>
            <a:off x="2839764" y="263907"/>
            <a:ext cx="42165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2800" b="1" dirty="0">
                <a:solidFill>
                  <a:srgbClr val="FFFFFF"/>
                </a:solidFill>
              </a:rPr>
              <a:t>TANGO</a:t>
            </a:r>
            <a:endParaRPr lang="en-US" b="1" dirty="0">
              <a:solidFill>
                <a:srgbClr val="FFFFFF"/>
              </a:solidFill>
            </a:endParaRPr>
          </a:p>
        </p:txBody>
      </p:sp>
      <p:pic>
        <p:nvPicPr>
          <p:cNvPr id="8" name="Obraz 7"/>
          <p:cNvPicPr>
            <a:picLocks noChangeAspect="1"/>
          </p:cNvPicPr>
          <p:nvPr/>
        </p:nvPicPr>
        <p:blipFill rotWithShape="1">
          <a:blip r:embed="rId3"/>
          <a:srcRect t="-1" r="24698" b="25121"/>
          <a:stretch/>
        </p:blipFill>
        <p:spPr>
          <a:xfrm>
            <a:off x="183032" y="2039288"/>
            <a:ext cx="2442692" cy="3866106"/>
          </a:xfrm>
          <a:prstGeom prst="rect">
            <a:avLst/>
          </a:prstGeom>
        </p:spPr>
      </p:pic>
      <p:sp>
        <p:nvSpPr>
          <p:cNvPr id="3" name="Strzałka w lewo i prawo 2"/>
          <p:cNvSpPr/>
          <p:nvPr/>
        </p:nvSpPr>
        <p:spPr>
          <a:xfrm>
            <a:off x="2329734" y="2733133"/>
            <a:ext cx="6469953" cy="1327408"/>
          </a:xfrm>
          <a:prstGeom prst="leftRightArrow">
            <a:avLst>
              <a:gd name="adj1" fmla="val 72962"/>
              <a:gd name="adj2" fmla="val 50000"/>
            </a:avLst>
          </a:prstGeom>
          <a:gradFill rotWithShape="1">
            <a:gsLst>
              <a:gs pos="0">
                <a:srgbClr val="9BBB59">
                  <a:shade val="51000"/>
                  <a:satMod val="130000"/>
                </a:srgbClr>
              </a:gs>
              <a:gs pos="80000">
                <a:srgbClr val="9BBB59">
                  <a:shade val="93000"/>
                  <a:satMod val="130000"/>
                </a:srgbClr>
              </a:gs>
              <a:gs pos="100000">
                <a:srgbClr val="9BBB59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4025" y="3040443"/>
            <a:ext cx="1908175" cy="712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" name="Obraz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78" y="259780"/>
            <a:ext cx="2304206" cy="605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982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rostokąt 33"/>
          <p:cNvSpPr/>
          <p:nvPr/>
        </p:nvSpPr>
        <p:spPr>
          <a:xfrm>
            <a:off x="0" y="0"/>
            <a:ext cx="2843808" cy="11247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35" name="Obraz 3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78" y="259780"/>
            <a:ext cx="2304206" cy="605183"/>
          </a:xfrm>
          <a:prstGeom prst="rect">
            <a:avLst/>
          </a:prstGeom>
        </p:spPr>
      </p:pic>
      <p:grpSp>
        <p:nvGrpSpPr>
          <p:cNvPr id="4" name="Grupa 3"/>
          <p:cNvGrpSpPr/>
          <p:nvPr/>
        </p:nvGrpSpPr>
        <p:grpSpPr>
          <a:xfrm>
            <a:off x="6671384" y="1098169"/>
            <a:ext cx="2218616" cy="1822614"/>
            <a:chOff x="2949725" y="1102330"/>
            <a:chExt cx="2218616" cy="1822614"/>
          </a:xfrm>
        </p:grpSpPr>
        <p:sp>
          <p:nvSpPr>
            <p:cNvPr id="14" name="Prostokąt 13"/>
            <p:cNvSpPr/>
            <p:nvPr/>
          </p:nvSpPr>
          <p:spPr>
            <a:xfrm>
              <a:off x="2949725" y="1102330"/>
              <a:ext cx="2218616" cy="1822614"/>
            </a:xfrm>
            <a:prstGeom prst="rect">
              <a:avLst/>
            </a:prstGeom>
            <a:gradFill rotWithShape="1">
              <a:gsLst>
                <a:gs pos="0">
                  <a:srgbClr val="4BACC6">
                    <a:tint val="50000"/>
                    <a:satMod val="300000"/>
                  </a:srgbClr>
                </a:gs>
                <a:gs pos="35000">
                  <a:srgbClr val="4BACC6">
                    <a:tint val="37000"/>
                    <a:satMod val="300000"/>
                  </a:srgbClr>
                </a:gs>
                <a:gs pos="100000">
                  <a:srgbClr val="4BACC6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4BACC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t" anchorCtr="0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kern="0" dirty="0">
                  <a:solidFill>
                    <a:sysClr val="windowText" lastClr="000000"/>
                  </a:solidFill>
                  <a:latin typeface="Calibri"/>
                </a:rPr>
                <a:t>Archiving</a:t>
              </a:r>
              <a:endParaRPr lang="pl-PL" kern="0" dirty="0">
                <a:solidFill>
                  <a:sysClr val="windowText" lastClr="000000"/>
                </a:solidFill>
                <a:latin typeface="Calibri"/>
              </a:endParaRPr>
            </a:p>
          </p:txBody>
        </p:sp>
        <p:sp>
          <p:nvSpPr>
            <p:cNvPr id="11" name="Schemat blokowy: proces 10"/>
            <p:cNvSpPr/>
            <p:nvPr/>
          </p:nvSpPr>
          <p:spPr>
            <a:xfrm>
              <a:off x="3061253" y="2132856"/>
              <a:ext cx="953240" cy="648072"/>
            </a:xfrm>
            <a:prstGeom prst="flowChartProcess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l-PL" i="1" kern="0" dirty="0">
                  <a:solidFill>
                    <a:sysClr val="window" lastClr="FFFFFF"/>
                  </a:solidFill>
                  <a:latin typeface="Calibri"/>
                </a:rPr>
                <a:t>HDB</a:t>
              </a:r>
              <a:endParaRPr lang="en-US" i="1" kern="0" dirty="0">
                <a:solidFill>
                  <a:sysClr val="window" lastClr="FFFFFF"/>
                </a:solidFill>
                <a:latin typeface="Calibri"/>
              </a:endParaRPr>
            </a:p>
          </p:txBody>
        </p:sp>
        <p:sp>
          <p:nvSpPr>
            <p:cNvPr id="15" name="Schemat blokowy: proces 14"/>
            <p:cNvSpPr/>
            <p:nvPr/>
          </p:nvSpPr>
          <p:spPr>
            <a:xfrm>
              <a:off x="4249552" y="2132856"/>
              <a:ext cx="812495" cy="648072"/>
            </a:xfrm>
            <a:prstGeom prst="flowChartProcess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l-PL" i="1" kern="0" dirty="0">
                  <a:solidFill>
                    <a:sysClr val="window" lastClr="FFFFFF"/>
                  </a:solidFill>
                  <a:latin typeface="Calibri"/>
                </a:rPr>
                <a:t>TDB</a:t>
              </a:r>
              <a:endParaRPr lang="en-US" i="1" kern="0" dirty="0">
                <a:solidFill>
                  <a:sysClr val="window" lastClr="FFFFFF"/>
                </a:solidFill>
                <a:latin typeface="Calibri"/>
              </a:endParaRPr>
            </a:p>
          </p:txBody>
        </p:sp>
        <p:grpSp>
          <p:nvGrpSpPr>
            <p:cNvPr id="16" name="Grupa 15"/>
            <p:cNvGrpSpPr/>
            <p:nvPr/>
          </p:nvGrpSpPr>
          <p:grpSpPr>
            <a:xfrm>
              <a:off x="4130394" y="1520788"/>
              <a:ext cx="914400" cy="468052"/>
              <a:chOff x="1658444" y="852356"/>
              <a:chExt cx="914400" cy="490889"/>
            </a:xfrm>
          </p:grpSpPr>
          <p:sp>
            <p:nvSpPr>
              <p:cNvPr id="17" name="Schemat blokowy: dysk magnetyczny 16"/>
              <p:cNvSpPr/>
              <p:nvPr/>
            </p:nvSpPr>
            <p:spPr>
              <a:xfrm>
                <a:off x="1658444" y="1036921"/>
                <a:ext cx="914400" cy="306324"/>
              </a:xfrm>
              <a:prstGeom prst="flowChartMagneticDisk">
                <a:avLst/>
              </a:prstGeom>
              <a:solidFill>
                <a:srgbClr val="4F81BD"/>
              </a:solidFill>
              <a:ln w="25400" cap="flat" cmpd="sng" algn="ctr">
                <a:solidFill>
                  <a:srgbClr val="4F81BD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kern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  <p:sp>
            <p:nvSpPr>
              <p:cNvPr id="18" name="Schemat blokowy: dysk magnetyczny 17"/>
              <p:cNvSpPr/>
              <p:nvPr/>
            </p:nvSpPr>
            <p:spPr>
              <a:xfrm>
                <a:off x="1658444" y="852356"/>
                <a:ext cx="914400" cy="306324"/>
              </a:xfrm>
              <a:prstGeom prst="flowChartMagneticDisk">
                <a:avLst/>
              </a:prstGeom>
              <a:solidFill>
                <a:srgbClr val="4F81BD"/>
              </a:solidFill>
              <a:ln w="25400" cap="flat" cmpd="sng" algn="ctr">
                <a:solidFill>
                  <a:srgbClr val="4F81BD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pl-PL" kern="0" dirty="0" err="1">
                    <a:solidFill>
                      <a:sysClr val="window" lastClr="FFFFFF"/>
                    </a:solidFill>
                    <a:latin typeface="Calibri"/>
                  </a:rPr>
                  <a:t>hdd</a:t>
                </a:r>
                <a:endParaRPr lang="en-US" kern="0" dirty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</p:grpSp>
        <p:sp>
          <p:nvSpPr>
            <p:cNvPr id="19" name="Schemat blokowy: dysk magnetyczny 18"/>
            <p:cNvSpPr/>
            <p:nvPr/>
          </p:nvSpPr>
          <p:spPr>
            <a:xfrm>
              <a:off x="3043621" y="1520788"/>
              <a:ext cx="953240" cy="468052"/>
            </a:xfrm>
            <a:prstGeom prst="flowChartMagneticDisk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l-PL" kern="0" dirty="0" err="1">
                  <a:solidFill>
                    <a:sysClr val="window" lastClr="FFFFFF"/>
                  </a:solidFill>
                  <a:latin typeface="Calibri"/>
                </a:rPr>
                <a:t>MySql</a:t>
              </a:r>
              <a:endParaRPr lang="en-US" kern="0" dirty="0">
                <a:solidFill>
                  <a:sysClr val="window" lastClr="FFFFFF"/>
                </a:solidFill>
                <a:latin typeface="Calibri"/>
              </a:endParaRPr>
            </a:p>
          </p:txBody>
        </p:sp>
      </p:grpSp>
      <p:grpSp>
        <p:nvGrpSpPr>
          <p:cNvPr id="10" name="Grupa 9"/>
          <p:cNvGrpSpPr/>
          <p:nvPr/>
        </p:nvGrpSpPr>
        <p:grpSpPr>
          <a:xfrm>
            <a:off x="135163" y="1093643"/>
            <a:ext cx="3528392" cy="1822613"/>
            <a:chOff x="5292080" y="1102330"/>
            <a:chExt cx="3528392" cy="1822613"/>
          </a:xfrm>
        </p:grpSpPr>
        <p:sp>
          <p:nvSpPr>
            <p:cNvPr id="13" name="Prostokąt 12"/>
            <p:cNvSpPr/>
            <p:nvPr/>
          </p:nvSpPr>
          <p:spPr>
            <a:xfrm>
              <a:off x="5292080" y="1102330"/>
              <a:ext cx="3528392" cy="1822613"/>
            </a:xfrm>
            <a:prstGeom prst="rect">
              <a:avLst/>
            </a:prstGeom>
            <a:gradFill rotWithShape="1">
              <a:gsLst>
                <a:gs pos="0">
                  <a:srgbClr val="4BACC6">
                    <a:tint val="50000"/>
                    <a:satMod val="300000"/>
                  </a:srgbClr>
                </a:gs>
                <a:gs pos="35000">
                  <a:srgbClr val="4BACC6">
                    <a:tint val="37000"/>
                    <a:satMod val="300000"/>
                  </a:srgbClr>
                </a:gs>
                <a:gs pos="100000">
                  <a:srgbClr val="4BACC6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4BACC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t" anchorCtr="0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l-PL" kern="0" dirty="0">
                  <a:solidFill>
                    <a:sysClr val="windowText" lastClr="000000"/>
                  </a:solidFill>
                  <a:latin typeface="Calibri"/>
                </a:rPr>
                <a:t>Client </a:t>
              </a:r>
              <a:r>
                <a:rPr lang="en-US" kern="0" dirty="0">
                  <a:solidFill>
                    <a:sysClr val="windowText" lastClr="000000"/>
                  </a:solidFill>
                  <a:latin typeface="Calibri"/>
                </a:rPr>
                <a:t>Applications</a:t>
              </a:r>
            </a:p>
          </p:txBody>
        </p:sp>
        <p:sp>
          <p:nvSpPr>
            <p:cNvPr id="20" name="Schemat blokowy: proces 19"/>
            <p:cNvSpPr/>
            <p:nvPr/>
          </p:nvSpPr>
          <p:spPr>
            <a:xfrm>
              <a:off x="5436096" y="1493290"/>
              <a:ext cx="3240360" cy="328114"/>
            </a:xfrm>
            <a:prstGeom prst="flowChartProcess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 kern="0" dirty="0">
                  <a:solidFill>
                    <a:sysClr val="window" lastClr="FFFFFF"/>
                  </a:solidFill>
                  <a:latin typeface="Calibri"/>
                </a:rPr>
                <a:t>Taurus, </a:t>
              </a:r>
              <a:r>
                <a:rPr lang="en-US" sz="1600" kern="0" dirty="0" err="1">
                  <a:solidFill>
                    <a:sysClr val="window" lastClr="FFFFFF"/>
                  </a:solidFill>
                  <a:latin typeface="Calibri"/>
                </a:rPr>
                <a:t>Jdd</a:t>
              </a:r>
              <a:r>
                <a:rPr lang="en-US" sz="1600" kern="0" dirty="0">
                  <a:solidFill>
                    <a:sysClr val="window" lastClr="FFFFFF"/>
                  </a:solidFill>
                  <a:latin typeface="Calibri"/>
                </a:rPr>
                <a:t>, </a:t>
              </a:r>
              <a:r>
                <a:rPr lang="en-US" sz="1600" kern="0" dirty="0" err="1">
                  <a:solidFill>
                    <a:sysClr val="window" lastClr="FFFFFF"/>
                  </a:solidFill>
                  <a:latin typeface="Calibri"/>
                </a:rPr>
                <a:t>Jdraw</a:t>
              </a:r>
              <a:r>
                <a:rPr lang="en-US" sz="1600" kern="0" dirty="0">
                  <a:solidFill>
                    <a:sysClr val="window" lastClr="FFFFFF"/>
                  </a:solidFill>
                  <a:latin typeface="Calibri"/>
                </a:rPr>
                <a:t> – </a:t>
              </a:r>
              <a:r>
                <a:rPr lang="pl-PL" sz="1600" kern="0" dirty="0">
                  <a:solidFill>
                    <a:sysClr val="window" lastClr="FFFFFF"/>
                  </a:solidFill>
                  <a:latin typeface="Calibri"/>
                </a:rPr>
                <a:t>GUI</a:t>
              </a:r>
              <a:r>
                <a:rPr lang="en-US" sz="1600" kern="0" dirty="0">
                  <a:solidFill>
                    <a:sysClr val="window" lastClr="FFFFFF"/>
                  </a:solidFill>
                  <a:latin typeface="Calibri"/>
                </a:rPr>
                <a:t> building</a:t>
              </a:r>
            </a:p>
          </p:txBody>
        </p:sp>
        <p:sp>
          <p:nvSpPr>
            <p:cNvPr id="21" name="Schemat blokowy: proces 20"/>
            <p:cNvSpPr/>
            <p:nvPr/>
          </p:nvSpPr>
          <p:spPr>
            <a:xfrm>
              <a:off x="5436096" y="1934196"/>
              <a:ext cx="3240360" cy="447567"/>
            </a:xfrm>
            <a:prstGeom prst="flowChartProcess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 kern="0" dirty="0">
                  <a:solidFill>
                    <a:sysClr val="window" lastClr="FFFFFF"/>
                  </a:solidFill>
                  <a:latin typeface="Calibri"/>
                </a:rPr>
                <a:t>Binding to </a:t>
              </a:r>
              <a:r>
                <a:rPr lang="pl-PL" sz="1600" kern="0" dirty="0" err="1">
                  <a:solidFill>
                    <a:sysClr val="window" lastClr="FFFFFF"/>
                  </a:solidFill>
                  <a:latin typeface="Calibri"/>
                </a:rPr>
                <a:t>Matlab</a:t>
              </a:r>
              <a:r>
                <a:rPr lang="pl-PL" sz="1600" kern="0" dirty="0">
                  <a:solidFill>
                    <a:sysClr val="window" lastClr="FFFFFF"/>
                  </a:solidFill>
                  <a:latin typeface="Calibri"/>
                </a:rPr>
                <a:t>, </a:t>
              </a:r>
              <a:r>
                <a:rPr lang="pl-PL" sz="1600" kern="0" dirty="0" err="1">
                  <a:solidFill>
                    <a:sysClr val="window" lastClr="FFFFFF"/>
                  </a:solidFill>
                  <a:latin typeface="Calibri"/>
                </a:rPr>
                <a:t>IgorPro</a:t>
              </a:r>
              <a:r>
                <a:rPr lang="en-US" sz="1600" kern="0" dirty="0">
                  <a:solidFill>
                    <a:sysClr val="window" lastClr="FFFFFF"/>
                  </a:solidFill>
                  <a:latin typeface="Calibri"/>
                </a:rPr>
                <a:t>, C – </a:t>
              </a:r>
              <a:r>
                <a:rPr lang="en-US" sz="1600" kern="0" dirty="0" err="1">
                  <a:solidFill>
                    <a:sysClr val="window" lastClr="FFFFFF"/>
                  </a:solidFill>
                  <a:latin typeface="Calibri"/>
                </a:rPr>
                <a:t>Acc</a:t>
              </a:r>
              <a:r>
                <a:rPr lang="en-US" sz="1600" kern="0" dirty="0">
                  <a:solidFill>
                    <a:sysClr val="window" lastClr="FFFFFF"/>
                  </a:solidFill>
                  <a:latin typeface="Calibri"/>
                </a:rPr>
                <a:t> physics</a:t>
              </a:r>
            </a:p>
          </p:txBody>
        </p:sp>
        <p:sp>
          <p:nvSpPr>
            <p:cNvPr id="22" name="Schemat blokowy: proces 21"/>
            <p:cNvSpPr/>
            <p:nvPr/>
          </p:nvSpPr>
          <p:spPr>
            <a:xfrm>
              <a:off x="5436096" y="2478780"/>
              <a:ext cx="3240360" cy="335664"/>
            </a:xfrm>
            <a:prstGeom prst="flowChartProcess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 kern="0" dirty="0" err="1">
                  <a:solidFill>
                    <a:sysClr val="window" lastClr="FFFFFF"/>
                  </a:solidFill>
                  <a:latin typeface="Calibri"/>
                </a:rPr>
                <a:t>Sardana</a:t>
              </a:r>
              <a:r>
                <a:rPr lang="en-US" sz="1600" kern="0" dirty="0">
                  <a:solidFill>
                    <a:sysClr val="window" lastClr="FFFFFF"/>
                  </a:solidFill>
                  <a:latin typeface="Calibri"/>
                </a:rPr>
                <a:t>, Python - Sequencing</a:t>
              </a:r>
            </a:p>
          </p:txBody>
        </p:sp>
      </p:grpSp>
      <p:grpSp>
        <p:nvGrpSpPr>
          <p:cNvPr id="3" name="Grupa 2"/>
          <p:cNvGrpSpPr/>
          <p:nvPr/>
        </p:nvGrpSpPr>
        <p:grpSpPr>
          <a:xfrm>
            <a:off x="3837560" y="1099189"/>
            <a:ext cx="2660682" cy="1821594"/>
            <a:chOff x="111118" y="1102329"/>
            <a:chExt cx="2660682" cy="1821594"/>
          </a:xfrm>
        </p:grpSpPr>
        <p:sp>
          <p:nvSpPr>
            <p:cNvPr id="28" name="Prostokąt 27"/>
            <p:cNvSpPr/>
            <p:nvPr/>
          </p:nvSpPr>
          <p:spPr>
            <a:xfrm>
              <a:off x="111118" y="1102329"/>
              <a:ext cx="2660682" cy="1821594"/>
            </a:xfrm>
            <a:prstGeom prst="rect">
              <a:avLst/>
            </a:prstGeom>
            <a:gradFill rotWithShape="1">
              <a:gsLst>
                <a:gs pos="0">
                  <a:srgbClr val="4BACC6">
                    <a:tint val="50000"/>
                    <a:satMod val="300000"/>
                  </a:srgbClr>
                </a:gs>
                <a:gs pos="35000">
                  <a:srgbClr val="4BACC6">
                    <a:tint val="37000"/>
                    <a:satMod val="300000"/>
                  </a:srgbClr>
                </a:gs>
                <a:gs pos="100000">
                  <a:srgbClr val="4BACC6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4BACC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t" anchorCtr="0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kern="0" dirty="0">
                  <a:solidFill>
                    <a:sysClr val="windowText" lastClr="000000"/>
                  </a:solidFill>
                  <a:latin typeface="Calibri"/>
                </a:rPr>
                <a:t>System Management</a:t>
              </a:r>
              <a:endParaRPr lang="pl-PL" kern="0" dirty="0">
                <a:solidFill>
                  <a:sysClr val="windowText" lastClr="000000"/>
                </a:solidFill>
                <a:latin typeface="Calibri"/>
              </a:endParaRPr>
            </a:p>
          </p:txBody>
        </p:sp>
        <p:sp>
          <p:nvSpPr>
            <p:cNvPr id="30" name="Schemat blokowy: proces 29"/>
            <p:cNvSpPr/>
            <p:nvPr/>
          </p:nvSpPr>
          <p:spPr>
            <a:xfrm>
              <a:off x="295874" y="1479437"/>
              <a:ext cx="2331910" cy="328114"/>
            </a:xfrm>
            <a:prstGeom prst="flowChartProcess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 kern="0" dirty="0">
                  <a:solidFill>
                    <a:sysClr val="window" lastClr="FFFFFF"/>
                  </a:solidFill>
                  <a:latin typeface="Calibri"/>
                </a:rPr>
                <a:t>Jive -Configuration</a:t>
              </a:r>
            </a:p>
          </p:txBody>
        </p:sp>
        <p:sp>
          <p:nvSpPr>
            <p:cNvPr id="31" name="Schemat blokowy: proces 30"/>
            <p:cNvSpPr/>
            <p:nvPr/>
          </p:nvSpPr>
          <p:spPr>
            <a:xfrm>
              <a:off x="277122" y="1918807"/>
              <a:ext cx="2350662" cy="462956"/>
            </a:xfrm>
            <a:prstGeom prst="flowChartProcess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 kern="0" dirty="0">
                  <a:solidFill>
                    <a:sysClr val="window" lastClr="FFFFFF"/>
                  </a:solidFill>
                  <a:latin typeface="Calibri"/>
                </a:rPr>
                <a:t>Astor – monitoring, deploying</a:t>
              </a:r>
            </a:p>
          </p:txBody>
        </p:sp>
        <p:sp>
          <p:nvSpPr>
            <p:cNvPr id="32" name="Schemat blokowy: proces 31"/>
            <p:cNvSpPr/>
            <p:nvPr/>
          </p:nvSpPr>
          <p:spPr>
            <a:xfrm>
              <a:off x="277122" y="2486330"/>
              <a:ext cx="2350662" cy="328114"/>
            </a:xfrm>
            <a:prstGeom prst="flowChartProcess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 kern="0" dirty="0">
                  <a:solidFill>
                    <a:sysClr val="window" lastClr="FFFFFF"/>
                  </a:solidFill>
                  <a:latin typeface="Calibri"/>
                </a:rPr>
                <a:t>Pogo – code generation</a:t>
              </a:r>
            </a:p>
          </p:txBody>
        </p:sp>
      </p:grpSp>
      <p:sp>
        <p:nvSpPr>
          <p:cNvPr id="2" name="pole tekstowe 1"/>
          <p:cNvSpPr txBox="1"/>
          <p:nvPr/>
        </p:nvSpPr>
        <p:spPr>
          <a:xfrm>
            <a:off x="2839764" y="263907"/>
            <a:ext cx="42165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2800" b="1" dirty="0">
                <a:solidFill>
                  <a:srgbClr val="FFFFFF"/>
                </a:solidFill>
              </a:rPr>
              <a:t>TANGO</a:t>
            </a:r>
            <a:endParaRPr lang="en-US" b="1" dirty="0">
              <a:solidFill>
                <a:srgbClr val="FFFFFF"/>
              </a:solidFill>
            </a:endParaRPr>
          </a:p>
        </p:txBody>
      </p:sp>
      <p:grpSp>
        <p:nvGrpSpPr>
          <p:cNvPr id="12" name="Grupa 11"/>
          <p:cNvGrpSpPr/>
          <p:nvPr/>
        </p:nvGrpSpPr>
        <p:grpSpPr>
          <a:xfrm>
            <a:off x="135163" y="3037696"/>
            <a:ext cx="8664524" cy="3710735"/>
            <a:chOff x="135163" y="3037696"/>
            <a:chExt cx="8664524" cy="3710735"/>
          </a:xfrm>
        </p:grpSpPr>
        <p:sp>
          <p:nvSpPr>
            <p:cNvPr id="5" name="Strzałka w lewo i prawo 4"/>
            <p:cNvSpPr/>
            <p:nvPr/>
          </p:nvSpPr>
          <p:spPr>
            <a:xfrm>
              <a:off x="2329734" y="3037696"/>
              <a:ext cx="6469953" cy="1327408"/>
            </a:xfrm>
            <a:prstGeom prst="leftRightArrow">
              <a:avLst>
                <a:gd name="adj1" fmla="val 72962"/>
                <a:gd name="adj2" fmla="val 50000"/>
              </a:avLst>
            </a:prstGeom>
            <a:gradFill rotWithShape="1">
              <a:gsLst>
                <a:gs pos="0">
                  <a:srgbClr val="9BBB59">
                    <a:shade val="51000"/>
                    <a:satMod val="130000"/>
                  </a:srgbClr>
                </a:gs>
                <a:gs pos="80000">
                  <a:srgbClr val="9BBB59">
                    <a:shade val="93000"/>
                    <a:satMod val="130000"/>
                  </a:srgbClr>
                </a:gs>
                <a:gs pos="100000">
                  <a:srgbClr val="9BBB59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9BBB59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0" dirty="0">
                <a:solidFill>
                  <a:sysClr val="window" lastClr="FFFFFF"/>
                </a:solidFill>
                <a:latin typeface="Calibri"/>
              </a:endParaRPr>
            </a:p>
          </p:txBody>
        </p:sp>
        <p:grpSp>
          <p:nvGrpSpPr>
            <p:cNvPr id="6" name="Grupa 5"/>
            <p:cNvGrpSpPr/>
            <p:nvPr/>
          </p:nvGrpSpPr>
          <p:grpSpPr>
            <a:xfrm>
              <a:off x="135163" y="3116987"/>
              <a:ext cx="1899504" cy="2374715"/>
              <a:chOff x="134138" y="2579722"/>
              <a:chExt cx="1899504" cy="2380742"/>
            </a:xfrm>
          </p:grpSpPr>
          <p:sp>
            <p:nvSpPr>
              <p:cNvPr id="7" name="Prostokąt 6"/>
              <p:cNvSpPr/>
              <p:nvPr/>
            </p:nvSpPr>
            <p:spPr>
              <a:xfrm>
                <a:off x="134138" y="2579722"/>
                <a:ext cx="1899504" cy="2380742"/>
              </a:xfrm>
              <a:prstGeom prst="rect">
                <a:avLst/>
              </a:prstGeom>
              <a:solidFill>
                <a:srgbClr val="C0504D"/>
              </a:solidFill>
              <a:ln w="38100" cap="flat" cmpd="sng" algn="ctr">
                <a:solidFill>
                  <a:sysClr val="window" lastClr="FFFFFF"/>
                </a:solidFill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rtlCol="0" anchor="t" anchorCtr="0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pl-PL" kern="0" dirty="0">
                    <a:solidFill>
                      <a:sysClr val="window" lastClr="FFFFFF"/>
                    </a:solidFill>
                    <a:latin typeface="Calibri"/>
                  </a:rPr>
                  <a:t>TANGO HOST</a:t>
                </a:r>
                <a:endParaRPr lang="en-US" kern="0" dirty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  <p:sp>
            <p:nvSpPr>
              <p:cNvPr id="8" name="Schemat blokowy: proces 7"/>
              <p:cNvSpPr/>
              <p:nvPr/>
            </p:nvSpPr>
            <p:spPr>
              <a:xfrm>
                <a:off x="449466" y="3088256"/>
                <a:ext cx="1296144" cy="648072"/>
              </a:xfrm>
              <a:prstGeom prst="flowChartProcess">
                <a:avLst/>
              </a:prstGeom>
              <a:solidFill>
                <a:srgbClr val="4F81BD"/>
              </a:solidFill>
              <a:ln w="25400" cap="flat" cmpd="sng" algn="ctr">
                <a:solidFill>
                  <a:srgbClr val="4F81BD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pl-PL" i="1" kern="0" dirty="0" err="1">
                    <a:solidFill>
                      <a:sysClr val="window" lastClr="FFFFFF"/>
                    </a:solidFill>
                    <a:latin typeface="Calibri"/>
                  </a:rPr>
                  <a:t>DataBaseds</a:t>
                </a:r>
                <a:endParaRPr lang="en-US" i="1" kern="0" dirty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  <p:sp>
            <p:nvSpPr>
              <p:cNvPr id="9" name="Schemat blokowy: dysk magnetyczny 8"/>
              <p:cNvSpPr/>
              <p:nvPr/>
            </p:nvSpPr>
            <p:spPr>
              <a:xfrm>
                <a:off x="449466" y="3927927"/>
                <a:ext cx="1296144" cy="468052"/>
              </a:xfrm>
              <a:prstGeom prst="flowChartMagneticDisk">
                <a:avLst/>
              </a:prstGeom>
              <a:solidFill>
                <a:srgbClr val="4F81BD"/>
              </a:solidFill>
              <a:ln w="25400" cap="flat" cmpd="sng" algn="ctr">
                <a:solidFill>
                  <a:srgbClr val="4F81BD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pl-PL" kern="0" dirty="0" err="1">
                    <a:solidFill>
                      <a:sysClr val="window" lastClr="FFFFFF"/>
                    </a:solidFill>
                    <a:latin typeface="Calibri"/>
                  </a:rPr>
                  <a:t>MySql</a:t>
                </a:r>
                <a:endParaRPr lang="en-US" kern="0" dirty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</p:grpSp>
        <p:sp>
          <p:nvSpPr>
            <p:cNvPr id="24" name="Schemat blokowy: proces 23"/>
            <p:cNvSpPr/>
            <p:nvPr/>
          </p:nvSpPr>
          <p:spPr>
            <a:xfrm>
              <a:off x="2940896" y="4437112"/>
              <a:ext cx="1648100" cy="1080120"/>
            </a:xfrm>
            <a:prstGeom prst="flowChartProcess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l-PL" i="1" kern="0" dirty="0" err="1">
                  <a:solidFill>
                    <a:sysClr val="window" lastClr="FFFFFF"/>
                  </a:solidFill>
                  <a:latin typeface="Calibri"/>
                </a:rPr>
                <a:t>DeviceServer</a:t>
              </a:r>
              <a:r>
                <a:rPr lang="pl-PL" i="1" kern="0" dirty="0">
                  <a:solidFill>
                    <a:sysClr val="window" lastClr="FFFFFF"/>
                  </a:solidFill>
                  <a:latin typeface="Calibri"/>
                </a:rPr>
                <a:t>:</a:t>
              </a: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l-PL" kern="0" dirty="0">
                  <a:solidFill>
                    <a:sysClr val="window" lastClr="FFFFFF"/>
                  </a:solidFill>
                  <a:latin typeface="Calibri"/>
                </a:rPr>
                <a:t>Device1</a:t>
              </a: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l-PL" kern="0" dirty="0">
                  <a:solidFill>
                    <a:sysClr val="window" lastClr="FFFFFF"/>
                  </a:solidFill>
                  <a:latin typeface="Calibri"/>
                </a:rPr>
                <a:t>Device2</a:t>
              </a: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l-PL" kern="0" dirty="0">
                  <a:solidFill>
                    <a:sysClr val="window" lastClr="FFFFFF"/>
                  </a:solidFill>
                  <a:latin typeface="Calibri"/>
                </a:rPr>
                <a:t>…</a:t>
              </a:r>
              <a:endParaRPr lang="en-US" kern="0" dirty="0">
                <a:solidFill>
                  <a:sysClr val="window" lastClr="FFFFFF"/>
                </a:solidFill>
                <a:latin typeface="Calibri"/>
              </a:endParaRPr>
            </a:p>
          </p:txBody>
        </p:sp>
        <p:sp>
          <p:nvSpPr>
            <p:cNvPr id="25" name="Schemat blokowy: proces 24"/>
            <p:cNvSpPr/>
            <p:nvPr/>
          </p:nvSpPr>
          <p:spPr>
            <a:xfrm>
              <a:off x="4877028" y="4440235"/>
              <a:ext cx="1648100" cy="1080120"/>
            </a:xfrm>
            <a:prstGeom prst="flowChartProcess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l-PL" i="1" kern="0" dirty="0" err="1">
                  <a:solidFill>
                    <a:sysClr val="window" lastClr="FFFFFF"/>
                  </a:solidFill>
                  <a:latin typeface="Calibri"/>
                </a:rPr>
                <a:t>DeviceServer</a:t>
              </a:r>
              <a:r>
                <a:rPr lang="pl-PL" i="1" kern="0" dirty="0">
                  <a:solidFill>
                    <a:sysClr val="window" lastClr="FFFFFF"/>
                  </a:solidFill>
                  <a:latin typeface="Calibri"/>
                </a:rPr>
                <a:t>:</a:t>
              </a: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l-PL" kern="0" dirty="0">
                  <a:solidFill>
                    <a:sysClr val="window" lastClr="FFFFFF"/>
                  </a:solidFill>
                  <a:latin typeface="Calibri"/>
                </a:rPr>
                <a:t>Device1</a:t>
              </a: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l-PL" kern="0" dirty="0">
                  <a:solidFill>
                    <a:sysClr val="window" lastClr="FFFFFF"/>
                  </a:solidFill>
                  <a:latin typeface="Calibri"/>
                </a:rPr>
                <a:t>Device2</a:t>
              </a: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l-PL" kern="0" dirty="0">
                  <a:solidFill>
                    <a:sysClr val="window" lastClr="FFFFFF"/>
                  </a:solidFill>
                  <a:latin typeface="Calibri"/>
                </a:rPr>
                <a:t>…</a:t>
              </a:r>
              <a:endParaRPr lang="en-US" kern="0" dirty="0">
                <a:solidFill>
                  <a:sysClr val="window" lastClr="FFFFFF"/>
                </a:solidFill>
                <a:latin typeface="Calibri"/>
              </a:endParaRPr>
            </a:p>
          </p:txBody>
        </p:sp>
        <p:sp>
          <p:nvSpPr>
            <p:cNvPr id="26" name="Schemat blokowy: proces 25"/>
            <p:cNvSpPr/>
            <p:nvPr/>
          </p:nvSpPr>
          <p:spPr>
            <a:xfrm>
              <a:off x="6893252" y="4437112"/>
              <a:ext cx="1648100" cy="1080120"/>
            </a:xfrm>
            <a:prstGeom prst="flowChartProcess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l-PL" i="1" kern="0" dirty="0" err="1">
                  <a:solidFill>
                    <a:sysClr val="window" lastClr="FFFFFF"/>
                  </a:solidFill>
                  <a:latin typeface="Calibri"/>
                </a:rPr>
                <a:t>DeviceServer</a:t>
              </a:r>
              <a:r>
                <a:rPr lang="pl-PL" i="1" kern="0" dirty="0">
                  <a:solidFill>
                    <a:sysClr val="window" lastClr="FFFFFF"/>
                  </a:solidFill>
                  <a:latin typeface="Calibri"/>
                </a:rPr>
                <a:t>:</a:t>
              </a: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l-PL" kern="0" dirty="0">
                  <a:solidFill>
                    <a:sysClr val="window" lastClr="FFFFFF"/>
                  </a:solidFill>
                  <a:latin typeface="Calibri"/>
                </a:rPr>
                <a:t>Device1</a:t>
              </a: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l-PL" kern="0" dirty="0">
                  <a:solidFill>
                    <a:sysClr val="window" lastClr="FFFFFF"/>
                  </a:solidFill>
                  <a:latin typeface="Calibri"/>
                </a:rPr>
                <a:t>Device2</a:t>
              </a: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l-PL" kern="0" dirty="0">
                  <a:solidFill>
                    <a:sysClr val="window" lastClr="FFFFFF"/>
                  </a:solidFill>
                  <a:latin typeface="Calibri"/>
                </a:rPr>
                <a:t>…</a:t>
              </a:r>
              <a:endParaRPr lang="en-US" kern="0" dirty="0">
                <a:solidFill>
                  <a:sysClr val="window" lastClr="FFFFFF"/>
                </a:solidFill>
                <a:latin typeface="Calibri"/>
              </a:endParaRPr>
            </a:p>
          </p:txBody>
        </p:sp>
        <p:pic>
          <p:nvPicPr>
            <p:cNvPr id="27" name="Picture 1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017"/>
            <a:stretch>
              <a:fillRect/>
            </a:stretch>
          </p:blipFill>
          <p:spPr bwMode="auto">
            <a:xfrm>
              <a:off x="4306512" y="5668931"/>
              <a:ext cx="2840274" cy="10795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 l="35017"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33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11216" y="3344212"/>
              <a:ext cx="1905000" cy="714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653253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rostokąt 33"/>
          <p:cNvSpPr/>
          <p:nvPr/>
        </p:nvSpPr>
        <p:spPr>
          <a:xfrm>
            <a:off x="0" y="0"/>
            <a:ext cx="2843808" cy="11247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37" name="Obraz 3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78" y="259780"/>
            <a:ext cx="2304206" cy="605183"/>
          </a:xfrm>
          <a:prstGeom prst="rect">
            <a:avLst/>
          </a:prstGeom>
        </p:spPr>
      </p:pic>
      <p:grpSp>
        <p:nvGrpSpPr>
          <p:cNvPr id="4" name="Grupa 3"/>
          <p:cNvGrpSpPr/>
          <p:nvPr/>
        </p:nvGrpSpPr>
        <p:grpSpPr>
          <a:xfrm>
            <a:off x="195677" y="2963117"/>
            <a:ext cx="1899504" cy="2374715"/>
            <a:chOff x="134138" y="2579722"/>
            <a:chExt cx="1899504" cy="2380742"/>
          </a:xfrm>
        </p:grpSpPr>
        <p:sp>
          <p:nvSpPr>
            <p:cNvPr id="5" name="Prostokąt 4"/>
            <p:cNvSpPr/>
            <p:nvPr/>
          </p:nvSpPr>
          <p:spPr>
            <a:xfrm>
              <a:off x="134138" y="2579722"/>
              <a:ext cx="1899504" cy="2380742"/>
            </a:xfrm>
            <a:prstGeom prst="rect">
              <a:avLst/>
            </a:prstGeom>
            <a:solidFill>
              <a:srgbClr val="C0504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t" anchorCtr="0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TANGO HOST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" name="Schemat blokowy: proces 5"/>
            <p:cNvSpPr/>
            <p:nvPr/>
          </p:nvSpPr>
          <p:spPr>
            <a:xfrm>
              <a:off x="449466" y="3088256"/>
              <a:ext cx="1296144" cy="648072"/>
            </a:xfrm>
            <a:prstGeom prst="flowChartProcess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800" b="0" i="1" u="none" strike="noStrike" kern="0" cap="none" spc="0" normalizeH="0" baseline="0" noProof="0" dirty="0" err="1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DataBaseds</a:t>
              </a:r>
              <a:endParaRPr kumimoji="0" lang="en-US" sz="1800" b="0" i="1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Schemat blokowy: dysk magnetyczny 6"/>
            <p:cNvSpPr/>
            <p:nvPr/>
          </p:nvSpPr>
          <p:spPr>
            <a:xfrm>
              <a:off x="449466" y="3927927"/>
              <a:ext cx="1296144" cy="468052"/>
            </a:xfrm>
            <a:prstGeom prst="flowChartMagneticDisk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800" b="0" i="0" u="none" strike="noStrike" kern="0" cap="none" spc="0" normalizeH="0" baseline="0" noProof="0" dirty="0" err="1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MySql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8" name="Prostokąt 7"/>
          <p:cNvSpPr/>
          <p:nvPr/>
        </p:nvSpPr>
        <p:spPr>
          <a:xfrm>
            <a:off x="2350519" y="833653"/>
            <a:ext cx="1594079" cy="2300252"/>
          </a:xfrm>
          <a:prstGeom prst="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t" anchorCtr="0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Historical Archive</a:t>
            </a:r>
          </a:p>
        </p:txBody>
      </p:sp>
      <p:sp>
        <p:nvSpPr>
          <p:cNvPr id="9" name="Schemat blokowy: proces 8"/>
          <p:cNvSpPr/>
          <p:nvPr/>
        </p:nvSpPr>
        <p:spPr>
          <a:xfrm>
            <a:off x="2688582" y="2201233"/>
            <a:ext cx="953240" cy="648072"/>
          </a:xfrm>
          <a:prstGeom prst="flowChartProcess">
            <a:avLst/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0" i="1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HDB</a:t>
            </a:r>
            <a:endParaRPr kumimoji="0" lang="en-US" sz="1800" b="0" i="1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Schemat blokowy: dysk magnetyczny 9"/>
          <p:cNvSpPr/>
          <p:nvPr/>
        </p:nvSpPr>
        <p:spPr>
          <a:xfrm>
            <a:off x="2657112" y="1555897"/>
            <a:ext cx="953240" cy="468052"/>
          </a:xfrm>
          <a:prstGeom prst="flowChartMagneticDisk">
            <a:avLst/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0" i="0" u="none" strike="noStrike" kern="0" cap="none" spc="0" normalizeH="0" baseline="0" noProof="0" dirty="0" err="1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MySql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Prostokąt 10"/>
          <p:cNvSpPr/>
          <p:nvPr/>
        </p:nvSpPr>
        <p:spPr>
          <a:xfrm>
            <a:off x="6588224" y="833653"/>
            <a:ext cx="2232248" cy="2300252"/>
          </a:xfrm>
          <a:prstGeom prst="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t" anchorCtr="0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Client Applications</a:t>
            </a:r>
          </a:p>
        </p:txBody>
      </p:sp>
      <p:sp>
        <p:nvSpPr>
          <p:cNvPr id="12" name="Prostokąt 11"/>
          <p:cNvSpPr/>
          <p:nvPr/>
        </p:nvSpPr>
        <p:spPr>
          <a:xfrm>
            <a:off x="4165745" y="833653"/>
            <a:ext cx="2218616" cy="2300252"/>
          </a:xfrm>
          <a:prstGeom prst="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t" anchorCtr="0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Temporary Archive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(fast)</a:t>
            </a:r>
          </a:p>
        </p:txBody>
      </p:sp>
      <p:sp>
        <p:nvSpPr>
          <p:cNvPr id="13" name="Schemat blokowy: proces 12"/>
          <p:cNvSpPr/>
          <p:nvPr/>
        </p:nvSpPr>
        <p:spPr>
          <a:xfrm>
            <a:off x="4877028" y="2201233"/>
            <a:ext cx="812495" cy="648072"/>
          </a:xfrm>
          <a:prstGeom prst="flowChartProcess">
            <a:avLst/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0" i="1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TDB</a:t>
            </a:r>
            <a:endParaRPr kumimoji="0" lang="en-US" sz="1800" b="0" i="1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4" name="Grupa 13"/>
          <p:cNvGrpSpPr/>
          <p:nvPr/>
        </p:nvGrpSpPr>
        <p:grpSpPr>
          <a:xfrm>
            <a:off x="5346414" y="1611905"/>
            <a:ext cx="914400" cy="468052"/>
            <a:chOff x="1658444" y="852356"/>
            <a:chExt cx="914400" cy="490889"/>
          </a:xfrm>
        </p:grpSpPr>
        <p:sp>
          <p:nvSpPr>
            <p:cNvPr id="15" name="Schemat blokowy: dysk magnetyczny 14"/>
            <p:cNvSpPr/>
            <p:nvPr/>
          </p:nvSpPr>
          <p:spPr>
            <a:xfrm>
              <a:off x="1658444" y="1036921"/>
              <a:ext cx="914400" cy="306324"/>
            </a:xfrm>
            <a:prstGeom prst="flowChartMagneticDisk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" name="Schemat blokowy: dysk magnetyczny 15"/>
            <p:cNvSpPr/>
            <p:nvPr/>
          </p:nvSpPr>
          <p:spPr>
            <a:xfrm>
              <a:off x="1658444" y="852356"/>
              <a:ext cx="914400" cy="306324"/>
            </a:xfrm>
            <a:prstGeom prst="flowChartMagneticDisk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800" b="0" i="0" u="none" strike="noStrike" kern="0" cap="none" spc="0" normalizeH="0" baseline="0" noProof="0" dirty="0" err="1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hdd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7" name="Schemat blokowy: dysk magnetyczny 16"/>
          <p:cNvSpPr/>
          <p:nvPr/>
        </p:nvSpPr>
        <p:spPr>
          <a:xfrm>
            <a:off x="4259641" y="1611905"/>
            <a:ext cx="953240" cy="468052"/>
          </a:xfrm>
          <a:prstGeom prst="flowChartMagneticDisk">
            <a:avLst/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0" i="0" u="none" strike="noStrike" kern="0" cap="none" spc="0" normalizeH="0" baseline="0" noProof="0" dirty="0" err="1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MySql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Schemat blokowy: proces 17"/>
          <p:cNvSpPr/>
          <p:nvPr/>
        </p:nvSpPr>
        <p:spPr>
          <a:xfrm>
            <a:off x="6719839" y="1662205"/>
            <a:ext cx="792088" cy="524060"/>
          </a:xfrm>
          <a:prstGeom prst="flowChartProcess">
            <a:avLst/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GUI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Schemat blokowy: proces 18"/>
          <p:cNvSpPr/>
          <p:nvPr/>
        </p:nvSpPr>
        <p:spPr>
          <a:xfrm>
            <a:off x="7624116" y="1391985"/>
            <a:ext cx="959636" cy="527055"/>
          </a:xfrm>
          <a:prstGeom prst="flowChartProcess">
            <a:avLst/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0" i="0" u="none" strike="noStrike" kern="0" cap="none" spc="0" normalizeH="0" baseline="0" noProof="0" dirty="0" err="1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Matlab</a:t>
            </a:r>
            <a:r>
              <a:rPr kumimoji="0" lang="pl-PL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</a:t>
            </a:r>
            <a:r>
              <a:rPr kumimoji="0" lang="pl-PL" sz="1800" b="0" i="0" u="none" strike="noStrike" kern="0" cap="none" spc="0" normalizeH="0" baseline="0" noProof="0" dirty="0" err="1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IgorPro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Schemat blokowy: proces 19"/>
          <p:cNvSpPr/>
          <p:nvPr/>
        </p:nvSpPr>
        <p:spPr>
          <a:xfrm>
            <a:off x="7605899" y="2240669"/>
            <a:ext cx="1018808" cy="608636"/>
          </a:xfrm>
          <a:prstGeom prst="flowChartProcess">
            <a:avLst/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Sequencing</a:t>
            </a:r>
          </a:p>
        </p:txBody>
      </p:sp>
      <p:sp>
        <p:nvSpPr>
          <p:cNvPr id="22" name="Schemat blokowy: proces 21"/>
          <p:cNvSpPr/>
          <p:nvPr/>
        </p:nvSpPr>
        <p:spPr>
          <a:xfrm>
            <a:off x="2940896" y="4653136"/>
            <a:ext cx="1648100" cy="1080120"/>
          </a:xfrm>
          <a:prstGeom prst="flowChartProcess">
            <a:avLst/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0" i="1" u="none" strike="noStrike" kern="0" cap="none" spc="0" normalizeH="0" baseline="0" noProof="0" dirty="0" err="1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DeviceServer</a:t>
            </a:r>
            <a:r>
              <a:rPr kumimoji="0" lang="pl-PL" sz="1800" b="0" i="1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: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Device1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Device2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…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" name="Schemat blokowy: proces 22"/>
          <p:cNvSpPr/>
          <p:nvPr/>
        </p:nvSpPr>
        <p:spPr>
          <a:xfrm>
            <a:off x="4877028" y="4656259"/>
            <a:ext cx="1648100" cy="1080120"/>
          </a:xfrm>
          <a:prstGeom prst="flowChartProcess">
            <a:avLst/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0" i="1" u="none" strike="noStrike" kern="0" cap="none" spc="0" normalizeH="0" baseline="0" noProof="0" dirty="0" err="1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DeviceServer</a:t>
            </a:r>
            <a:r>
              <a:rPr kumimoji="0" lang="pl-PL" sz="1800" b="0" i="1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: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Device1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Device2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…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" name="Schemat blokowy: proces 23"/>
          <p:cNvSpPr/>
          <p:nvPr/>
        </p:nvSpPr>
        <p:spPr>
          <a:xfrm>
            <a:off x="6893252" y="4653136"/>
            <a:ext cx="1648100" cy="1080120"/>
          </a:xfrm>
          <a:prstGeom prst="flowChartProcess">
            <a:avLst/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0" i="1" u="none" strike="noStrike" kern="0" cap="none" spc="0" normalizeH="0" baseline="0" noProof="0" dirty="0" err="1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DeviceServer</a:t>
            </a:r>
            <a:r>
              <a:rPr kumimoji="0" lang="pl-PL" sz="1800" b="0" i="1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: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Device1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Device2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…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25" name="Picture 1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17"/>
          <a:stretch>
            <a:fillRect/>
          </a:stretch>
        </p:blipFill>
        <p:spPr bwMode="auto">
          <a:xfrm>
            <a:off x="4306512" y="6021288"/>
            <a:ext cx="2840274" cy="648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35017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26" name="Grupa 25"/>
          <p:cNvGrpSpPr/>
          <p:nvPr/>
        </p:nvGrpSpPr>
        <p:grpSpPr>
          <a:xfrm>
            <a:off x="2095181" y="3038421"/>
            <a:ext cx="5622121" cy="1663867"/>
            <a:chOff x="2095181" y="2564904"/>
            <a:chExt cx="5622121" cy="1663867"/>
          </a:xfrm>
        </p:grpSpPr>
        <p:cxnSp>
          <p:nvCxnSpPr>
            <p:cNvPr id="27" name="Łącznik łamany 26"/>
            <p:cNvCxnSpPr/>
            <p:nvPr/>
          </p:nvCxnSpPr>
          <p:spPr>
            <a:xfrm flipV="1">
              <a:off x="2095181" y="2564904"/>
              <a:ext cx="1052378" cy="1016570"/>
            </a:xfrm>
            <a:prstGeom prst="bentConnector2">
              <a:avLst/>
            </a:prstGeom>
            <a:noFill/>
            <a:ln w="25400" cap="flat" cmpd="sng" algn="ctr">
              <a:solidFill>
                <a:srgbClr val="C0504D"/>
              </a:solidFill>
              <a:prstDash val="solid"/>
              <a:headEnd type="arrow"/>
              <a:tailEnd type="arrow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28" name="Łącznik łamany 27"/>
            <p:cNvCxnSpPr/>
            <p:nvPr/>
          </p:nvCxnSpPr>
          <p:spPr>
            <a:xfrm flipV="1">
              <a:off x="2095181" y="2564904"/>
              <a:ext cx="3179872" cy="1016570"/>
            </a:xfrm>
            <a:prstGeom prst="bentConnector2">
              <a:avLst/>
            </a:prstGeom>
            <a:noFill/>
            <a:ln w="25400" cap="flat" cmpd="sng" algn="ctr">
              <a:solidFill>
                <a:srgbClr val="C0504D"/>
              </a:solidFill>
              <a:prstDash val="solid"/>
              <a:headEnd type="arrow"/>
              <a:tailEnd type="arrow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29" name="Łącznik łamany 28"/>
            <p:cNvCxnSpPr/>
            <p:nvPr/>
          </p:nvCxnSpPr>
          <p:spPr>
            <a:xfrm flipV="1">
              <a:off x="2095181" y="2564904"/>
              <a:ext cx="5609167" cy="1016570"/>
            </a:xfrm>
            <a:prstGeom prst="bentConnector2">
              <a:avLst/>
            </a:prstGeom>
            <a:noFill/>
            <a:ln w="25400" cap="flat" cmpd="sng" algn="ctr">
              <a:solidFill>
                <a:srgbClr val="C0504D"/>
              </a:solidFill>
              <a:prstDash val="solid"/>
              <a:headEnd type="arrow"/>
              <a:tailEnd type="arrow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30" name="Łącznik łamany 29"/>
            <p:cNvCxnSpPr/>
            <p:nvPr/>
          </p:nvCxnSpPr>
          <p:spPr>
            <a:xfrm>
              <a:off x="2095181" y="3581474"/>
              <a:ext cx="1669765" cy="644174"/>
            </a:xfrm>
            <a:prstGeom prst="bentConnector2">
              <a:avLst/>
            </a:prstGeom>
            <a:noFill/>
            <a:ln w="25400" cap="flat" cmpd="sng" algn="ctr">
              <a:solidFill>
                <a:srgbClr val="C0504D"/>
              </a:solidFill>
              <a:prstDash val="solid"/>
              <a:headEnd type="arrow"/>
              <a:tailEnd type="arrow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31" name="Łącznik łamany 30"/>
            <p:cNvCxnSpPr/>
            <p:nvPr/>
          </p:nvCxnSpPr>
          <p:spPr>
            <a:xfrm>
              <a:off x="2095181" y="3581474"/>
              <a:ext cx="3605897" cy="647297"/>
            </a:xfrm>
            <a:prstGeom prst="bentConnector2">
              <a:avLst/>
            </a:prstGeom>
            <a:noFill/>
            <a:ln w="25400" cap="flat" cmpd="sng" algn="ctr">
              <a:solidFill>
                <a:srgbClr val="C0504D"/>
              </a:solidFill>
              <a:prstDash val="solid"/>
              <a:headEnd type="arrow"/>
              <a:tailEnd type="arrow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32" name="Łącznik łamany 31"/>
            <p:cNvCxnSpPr/>
            <p:nvPr/>
          </p:nvCxnSpPr>
          <p:spPr>
            <a:xfrm>
              <a:off x="2095181" y="3581474"/>
              <a:ext cx="5622121" cy="644174"/>
            </a:xfrm>
            <a:prstGeom prst="bentConnector2">
              <a:avLst/>
            </a:prstGeom>
            <a:noFill/>
            <a:ln w="25400" cap="flat" cmpd="sng" algn="ctr">
              <a:solidFill>
                <a:srgbClr val="C0504D"/>
              </a:solidFill>
              <a:prstDash val="solid"/>
              <a:headEnd type="arrow"/>
              <a:tailEnd type="arrow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sp>
          <p:nvSpPr>
            <p:cNvPr id="33" name="Prostokąt 32"/>
            <p:cNvSpPr/>
            <p:nvPr/>
          </p:nvSpPr>
          <p:spPr>
            <a:xfrm>
              <a:off x="3203013" y="3025073"/>
              <a:ext cx="1925464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24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</a:rPr>
                <a:t>Configuration</a:t>
              </a: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35" name="pole tekstowe 34"/>
          <p:cNvSpPr txBox="1"/>
          <p:nvPr/>
        </p:nvSpPr>
        <p:spPr>
          <a:xfrm>
            <a:off x="2839764" y="263907"/>
            <a:ext cx="42165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2800" b="1" dirty="0">
                <a:solidFill>
                  <a:srgbClr val="FFFFFF"/>
                </a:solidFill>
              </a:rPr>
              <a:t>TANGO</a:t>
            </a:r>
            <a:endParaRPr lang="en-US" b="1" dirty="0">
              <a:solidFill>
                <a:srgbClr val="FFFFFF"/>
              </a:solidFill>
            </a:endParaRPr>
          </a:p>
        </p:txBody>
      </p:sp>
      <p:pic>
        <p:nvPicPr>
          <p:cNvPr id="3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576" y="5741573"/>
            <a:ext cx="1905000" cy="71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798642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rostokąt 26"/>
          <p:cNvSpPr/>
          <p:nvPr/>
        </p:nvSpPr>
        <p:spPr>
          <a:xfrm>
            <a:off x="0" y="0"/>
            <a:ext cx="2843808" cy="11247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30" name="Obraz 2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78" y="259780"/>
            <a:ext cx="2304206" cy="605183"/>
          </a:xfrm>
          <a:prstGeom prst="rect">
            <a:avLst/>
          </a:prstGeom>
        </p:spPr>
      </p:pic>
      <p:grpSp>
        <p:nvGrpSpPr>
          <p:cNvPr id="4" name="Grupa 3"/>
          <p:cNvGrpSpPr/>
          <p:nvPr/>
        </p:nvGrpSpPr>
        <p:grpSpPr>
          <a:xfrm>
            <a:off x="195677" y="2963117"/>
            <a:ext cx="1899504" cy="2374715"/>
            <a:chOff x="134138" y="2579722"/>
            <a:chExt cx="1899504" cy="2380742"/>
          </a:xfrm>
        </p:grpSpPr>
        <p:sp>
          <p:nvSpPr>
            <p:cNvPr id="5" name="Prostokąt 4"/>
            <p:cNvSpPr/>
            <p:nvPr/>
          </p:nvSpPr>
          <p:spPr>
            <a:xfrm>
              <a:off x="134138" y="2579722"/>
              <a:ext cx="1899504" cy="2380742"/>
            </a:xfrm>
            <a:prstGeom prst="rect">
              <a:avLst/>
            </a:prstGeom>
            <a:solidFill>
              <a:srgbClr val="C0504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t" anchorCtr="0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TANGO HOST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" name="Schemat blokowy: proces 5"/>
            <p:cNvSpPr/>
            <p:nvPr/>
          </p:nvSpPr>
          <p:spPr>
            <a:xfrm>
              <a:off x="449466" y="3088256"/>
              <a:ext cx="1296144" cy="648072"/>
            </a:xfrm>
            <a:prstGeom prst="flowChartProcess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800" b="0" i="1" u="none" strike="noStrike" kern="0" cap="none" spc="0" normalizeH="0" baseline="0" noProof="0" dirty="0" err="1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DataBaseds</a:t>
              </a:r>
              <a:endParaRPr kumimoji="0" lang="en-US" sz="1800" b="0" i="1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Schemat blokowy: dysk magnetyczny 6"/>
            <p:cNvSpPr/>
            <p:nvPr/>
          </p:nvSpPr>
          <p:spPr>
            <a:xfrm>
              <a:off x="449466" y="3927927"/>
              <a:ext cx="1296144" cy="468052"/>
            </a:xfrm>
            <a:prstGeom prst="flowChartMagneticDisk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800" b="0" i="0" u="none" strike="noStrike" kern="0" cap="none" spc="0" normalizeH="0" baseline="0" noProof="0" dirty="0" err="1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MySql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8" name="Prostokąt 7"/>
          <p:cNvSpPr/>
          <p:nvPr/>
        </p:nvSpPr>
        <p:spPr>
          <a:xfrm>
            <a:off x="2350519" y="833653"/>
            <a:ext cx="1594079" cy="2300252"/>
          </a:xfrm>
          <a:prstGeom prst="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t" anchorCtr="0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Historical Archive</a:t>
            </a:r>
          </a:p>
        </p:txBody>
      </p:sp>
      <p:sp>
        <p:nvSpPr>
          <p:cNvPr id="9" name="Schemat blokowy: proces 8"/>
          <p:cNvSpPr/>
          <p:nvPr/>
        </p:nvSpPr>
        <p:spPr>
          <a:xfrm>
            <a:off x="2688582" y="2201233"/>
            <a:ext cx="953240" cy="648072"/>
          </a:xfrm>
          <a:prstGeom prst="flowChartProcess">
            <a:avLst/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0" i="1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HDB</a:t>
            </a:r>
            <a:endParaRPr kumimoji="0" lang="en-US" sz="1800" b="0" i="1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Schemat blokowy: dysk magnetyczny 9"/>
          <p:cNvSpPr/>
          <p:nvPr/>
        </p:nvSpPr>
        <p:spPr>
          <a:xfrm>
            <a:off x="2657112" y="1555897"/>
            <a:ext cx="953240" cy="468052"/>
          </a:xfrm>
          <a:prstGeom prst="flowChartMagneticDisk">
            <a:avLst/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0" i="0" u="none" strike="noStrike" kern="0" cap="none" spc="0" normalizeH="0" baseline="0" noProof="0" dirty="0" err="1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MySql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Prostokąt 10"/>
          <p:cNvSpPr/>
          <p:nvPr/>
        </p:nvSpPr>
        <p:spPr>
          <a:xfrm>
            <a:off x="6588224" y="833653"/>
            <a:ext cx="2232248" cy="2300252"/>
          </a:xfrm>
          <a:prstGeom prst="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t" anchorCtr="0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Client Applications</a:t>
            </a:r>
          </a:p>
        </p:txBody>
      </p:sp>
      <p:sp>
        <p:nvSpPr>
          <p:cNvPr id="12" name="Prostokąt 11"/>
          <p:cNvSpPr/>
          <p:nvPr/>
        </p:nvSpPr>
        <p:spPr>
          <a:xfrm>
            <a:off x="4165745" y="833653"/>
            <a:ext cx="2218616" cy="2300252"/>
          </a:xfrm>
          <a:prstGeom prst="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t" anchorCtr="0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Temporary Archive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(fast)</a:t>
            </a:r>
          </a:p>
        </p:txBody>
      </p:sp>
      <p:sp>
        <p:nvSpPr>
          <p:cNvPr id="13" name="Schemat blokowy: proces 12"/>
          <p:cNvSpPr/>
          <p:nvPr/>
        </p:nvSpPr>
        <p:spPr>
          <a:xfrm>
            <a:off x="4877028" y="2201233"/>
            <a:ext cx="812495" cy="648072"/>
          </a:xfrm>
          <a:prstGeom prst="flowChartProcess">
            <a:avLst/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0" i="1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TDB</a:t>
            </a:r>
            <a:endParaRPr kumimoji="0" lang="en-US" sz="1800" b="0" i="1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4" name="Grupa 13"/>
          <p:cNvGrpSpPr/>
          <p:nvPr/>
        </p:nvGrpSpPr>
        <p:grpSpPr>
          <a:xfrm>
            <a:off x="5346414" y="1611905"/>
            <a:ext cx="914400" cy="468052"/>
            <a:chOff x="1658444" y="852356"/>
            <a:chExt cx="914400" cy="490889"/>
          </a:xfrm>
        </p:grpSpPr>
        <p:sp>
          <p:nvSpPr>
            <p:cNvPr id="15" name="Schemat blokowy: dysk magnetyczny 14"/>
            <p:cNvSpPr/>
            <p:nvPr/>
          </p:nvSpPr>
          <p:spPr>
            <a:xfrm>
              <a:off x="1658444" y="1036921"/>
              <a:ext cx="914400" cy="306324"/>
            </a:xfrm>
            <a:prstGeom prst="flowChartMagneticDisk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" name="Schemat blokowy: dysk magnetyczny 15"/>
            <p:cNvSpPr/>
            <p:nvPr/>
          </p:nvSpPr>
          <p:spPr>
            <a:xfrm>
              <a:off x="1658444" y="852356"/>
              <a:ext cx="914400" cy="306324"/>
            </a:xfrm>
            <a:prstGeom prst="flowChartMagneticDisk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800" b="0" i="0" u="none" strike="noStrike" kern="0" cap="none" spc="0" normalizeH="0" baseline="0" noProof="0" dirty="0" err="1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hdd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7" name="Schemat blokowy: dysk magnetyczny 16"/>
          <p:cNvSpPr/>
          <p:nvPr/>
        </p:nvSpPr>
        <p:spPr>
          <a:xfrm>
            <a:off x="4259641" y="1611905"/>
            <a:ext cx="953240" cy="468052"/>
          </a:xfrm>
          <a:prstGeom prst="flowChartMagneticDisk">
            <a:avLst/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0" i="0" u="none" strike="noStrike" kern="0" cap="none" spc="0" normalizeH="0" baseline="0" noProof="0" dirty="0" err="1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MySql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Schemat blokowy: proces 17"/>
          <p:cNvSpPr/>
          <p:nvPr/>
        </p:nvSpPr>
        <p:spPr>
          <a:xfrm>
            <a:off x="6719839" y="1662205"/>
            <a:ext cx="792088" cy="524060"/>
          </a:xfrm>
          <a:prstGeom prst="flowChartProcess">
            <a:avLst/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GUI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Schemat blokowy: proces 18"/>
          <p:cNvSpPr/>
          <p:nvPr/>
        </p:nvSpPr>
        <p:spPr>
          <a:xfrm>
            <a:off x="7624116" y="1391985"/>
            <a:ext cx="959636" cy="527055"/>
          </a:xfrm>
          <a:prstGeom prst="flowChartProcess">
            <a:avLst/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0" i="0" u="none" strike="noStrike" kern="0" cap="none" spc="0" normalizeH="0" baseline="0" noProof="0" dirty="0" err="1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Matlab</a:t>
            </a:r>
            <a:r>
              <a:rPr kumimoji="0" lang="pl-PL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</a:t>
            </a:r>
            <a:r>
              <a:rPr kumimoji="0" lang="pl-PL" sz="1800" b="0" i="0" u="none" strike="noStrike" kern="0" cap="none" spc="0" normalizeH="0" baseline="0" noProof="0" dirty="0" err="1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IgorPro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Schemat blokowy: proces 19"/>
          <p:cNvSpPr/>
          <p:nvPr/>
        </p:nvSpPr>
        <p:spPr>
          <a:xfrm>
            <a:off x="7605899" y="2240669"/>
            <a:ext cx="1018808" cy="608636"/>
          </a:xfrm>
          <a:prstGeom prst="flowChartProcess">
            <a:avLst/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Sequencing</a:t>
            </a:r>
          </a:p>
        </p:txBody>
      </p:sp>
      <p:sp>
        <p:nvSpPr>
          <p:cNvPr id="22" name="Schemat blokowy: proces 21"/>
          <p:cNvSpPr/>
          <p:nvPr/>
        </p:nvSpPr>
        <p:spPr>
          <a:xfrm>
            <a:off x="2940896" y="4653136"/>
            <a:ext cx="1648100" cy="1080120"/>
          </a:xfrm>
          <a:prstGeom prst="flowChartProcess">
            <a:avLst/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0" i="1" u="none" strike="noStrike" kern="0" cap="none" spc="0" normalizeH="0" baseline="0" noProof="0" dirty="0" err="1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DeviceServer</a:t>
            </a:r>
            <a:r>
              <a:rPr kumimoji="0" lang="pl-PL" sz="1800" b="0" i="1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: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Device1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Device2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…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" name="Schemat blokowy: proces 22"/>
          <p:cNvSpPr/>
          <p:nvPr/>
        </p:nvSpPr>
        <p:spPr>
          <a:xfrm>
            <a:off x="4877028" y="4656259"/>
            <a:ext cx="1648100" cy="1080120"/>
          </a:xfrm>
          <a:prstGeom prst="flowChartProcess">
            <a:avLst/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0" i="1" u="none" strike="noStrike" kern="0" cap="none" spc="0" normalizeH="0" baseline="0" noProof="0" dirty="0" err="1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DeviceServer</a:t>
            </a:r>
            <a:r>
              <a:rPr kumimoji="0" lang="pl-PL" sz="1800" b="0" i="1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: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Device1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Device2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…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" name="Schemat blokowy: proces 23"/>
          <p:cNvSpPr/>
          <p:nvPr/>
        </p:nvSpPr>
        <p:spPr>
          <a:xfrm>
            <a:off x="6893252" y="4653136"/>
            <a:ext cx="1648100" cy="1080120"/>
          </a:xfrm>
          <a:prstGeom prst="flowChartProcess">
            <a:avLst/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0" i="1" u="none" strike="noStrike" kern="0" cap="none" spc="0" normalizeH="0" baseline="0" noProof="0" dirty="0" err="1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DeviceServer</a:t>
            </a:r>
            <a:r>
              <a:rPr kumimoji="0" lang="pl-PL" sz="1800" b="0" i="1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: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Device1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Device2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…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25" name="Picture 1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17"/>
          <a:stretch>
            <a:fillRect/>
          </a:stretch>
        </p:blipFill>
        <p:spPr bwMode="auto">
          <a:xfrm>
            <a:off x="4306512" y="6021288"/>
            <a:ext cx="2840274" cy="648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35017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6" name="Strzałka w górę i w dół 25"/>
          <p:cNvSpPr/>
          <p:nvPr/>
        </p:nvSpPr>
        <p:spPr>
          <a:xfrm>
            <a:off x="2657112" y="3284984"/>
            <a:ext cx="5976997" cy="1152803"/>
          </a:xfrm>
          <a:prstGeom prst="upDownArrow">
            <a:avLst>
              <a:gd name="adj1" fmla="val 80376"/>
              <a:gd name="adj2" fmla="val 23858"/>
            </a:avLst>
          </a:prstGeom>
          <a:gradFill rotWithShape="1">
            <a:gsLst>
              <a:gs pos="0">
                <a:srgbClr val="9BBB59">
                  <a:tint val="50000"/>
                  <a:satMod val="300000"/>
                </a:srgbClr>
              </a:gs>
              <a:gs pos="35000">
                <a:srgbClr val="9BBB59">
                  <a:tint val="37000"/>
                  <a:satMod val="300000"/>
                </a:srgbClr>
              </a:gs>
              <a:gs pos="100000">
                <a:srgbClr val="9BBB59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Data </a:t>
            </a:r>
            <a:r>
              <a:rPr kumimoji="0" lang="pl-PL" sz="180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Flow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8" name="pole tekstowe 27"/>
          <p:cNvSpPr txBox="1"/>
          <p:nvPr/>
        </p:nvSpPr>
        <p:spPr>
          <a:xfrm>
            <a:off x="2839764" y="263907"/>
            <a:ext cx="42165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2800" b="1" dirty="0">
                <a:solidFill>
                  <a:srgbClr val="FFFFFF"/>
                </a:solidFill>
              </a:rPr>
              <a:t>TANGO</a:t>
            </a:r>
            <a:endParaRPr lang="en-US" b="1" dirty="0">
              <a:solidFill>
                <a:srgbClr val="FFFFFF"/>
              </a:solidFill>
            </a:endParaRPr>
          </a:p>
        </p:txBody>
      </p:sp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687" y="5736379"/>
            <a:ext cx="1905000" cy="71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137038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ext Box 4"/>
          <p:cNvSpPr txBox="1">
            <a:spLocks noChangeArrowheads="1"/>
          </p:cNvSpPr>
          <p:nvPr/>
        </p:nvSpPr>
        <p:spPr bwMode="auto">
          <a:xfrm>
            <a:off x="381000" y="1371600"/>
            <a:ext cx="8382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lang="pl-PL" sz="2400" dirty="0">
              <a:latin typeface="Times New Roman" pitchFamily="18" charset="0"/>
            </a:endParaRPr>
          </a:p>
        </p:txBody>
      </p:sp>
      <p:sp>
        <p:nvSpPr>
          <p:cNvPr id="6" name="pole tekstowe 5"/>
          <p:cNvSpPr txBox="1"/>
          <p:nvPr/>
        </p:nvSpPr>
        <p:spPr>
          <a:xfrm>
            <a:off x="2839764" y="263907"/>
            <a:ext cx="42165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2800" b="1" dirty="0">
                <a:solidFill>
                  <a:schemeClr val="bg1"/>
                </a:solidFill>
              </a:rPr>
              <a:t>Pojęcia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7" name="pole tekstowe 6"/>
          <p:cNvSpPr txBox="1"/>
          <p:nvPr/>
        </p:nvSpPr>
        <p:spPr>
          <a:xfrm>
            <a:off x="753796" y="1412776"/>
            <a:ext cx="777686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pl-PL" sz="1800" b="1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</a:rPr>
              <a:t>Tango Controls</a:t>
            </a:r>
          </a:p>
          <a:p>
            <a:pPr marL="742950" lvl="1" indent="-28575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pl-PL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</a:rPr>
              <a:t>Rozproszony</a:t>
            </a:r>
            <a:r>
              <a:rPr kumimoji="0" lang="pl-PL" i="0" u="none" strike="noStrike" kern="0" cap="none" spc="0" normalizeH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</a:rPr>
              <a:t> system sterowania</a:t>
            </a:r>
          </a:p>
          <a:p>
            <a:pPr marL="742950" lvl="1" indent="-28575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pl-PL" kern="0" dirty="0">
                <a:solidFill>
                  <a:schemeClr val="accent2"/>
                </a:solidFill>
              </a:rPr>
              <a:t>Definiuje protokół komunikacyjny oparty o CORBA-ę oraz </a:t>
            </a:r>
            <a:r>
              <a:rPr lang="pl-PL" kern="0" dirty="0" err="1">
                <a:solidFill>
                  <a:schemeClr val="accent2"/>
                </a:solidFill>
              </a:rPr>
              <a:t>ZeroMQ</a:t>
            </a:r>
            <a:endParaRPr lang="pl-PL" kern="0" dirty="0">
              <a:solidFill>
                <a:schemeClr val="accent2"/>
              </a:solidFill>
            </a:endParaRPr>
          </a:p>
          <a:p>
            <a:pPr marL="742950" lvl="1" indent="-28575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pl-PL" kern="0" dirty="0">
                <a:solidFill>
                  <a:schemeClr val="accent2"/>
                </a:solidFill>
              </a:rPr>
              <a:t>Definiuje dostępne funkcjonalności i pojęcia</a:t>
            </a:r>
          </a:p>
          <a:p>
            <a:pPr marL="742950" lvl="1" indent="-28575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pl-PL" kern="0" dirty="0">
                <a:solidFill>
                  <a:schemeClr val="accent2"/>
                </a:solidFill>
              </a:rPr>
              <a:t>Definiuje API</a:t>
            </a:r>
          </a:p>
          <a:p>
            <a:pPr marL="742950" lvl="1" indent="-28575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pl-PL" kern="0" dirty="0">
                <a:solidFill>
                  <a:schemeClr val="accent2"/>
                </a:solidFill>
              </a:rPr>
              <a:t>Biblioteki realizujące API</a:t>
            </a:r>
          </a:p>
          <a:p>
            <a:pPr marL="742950" lvl="1" indent="-28575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pl-PL" kern="0" dirty="0">
                <a:solidFill>
                  <a:schemeClr val="accent2"/>
                </a:solidFill>
              </a:rPr>
              <a:t>Narzędzia (programy)</a:t>
            </a:r>
          </a:p>
          <a:p>
            <a:pPr marL="742950" lvl="1" indent="-28575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pl-PL" kern="0" dirty="0">
                <a:solidFill>
                  <a:schemeClr val="accent2"/>
                </a:solidFill>
              </a:rPr>
              <a:t>Połączenia (</a:t>
            </a:r>
            <a:r>
              <a:rPr lang="pl-PL" kern="0" dirty="0" err="1">
                <a:solidFill>
                  <a:schemeClr val="accent2"/>
                </a:solidFill>
              </a:rPr>
              <a:t>bindings</a:t>
            </a:r>
            <a:r>
              <a:rPr lang="pl-PL" kern="0" dirty="0">
                <a:solidFill>
                  <a:schemeClr val="accent2"/>
                </a:solidFill>
              </a:rPr>
              <a:t>) do innych systemów</a:t>
            </a:r>
          </a:p>
        </p:txBody>
      </p:sp>
      <p:sp>
        <p:nvSpPr>
          <p:cNvPr id="8" name="Prostokąt 7"/>
          <p:cNvSpPr/>
          <p:nvPr/>
        </p:nvSpPr>
        <p:spPr>
          <a:xfrm>
            <a:off x="0" y="0"/>
            <a:ext cx="2843808" cy="11247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9" name="Obraz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78" y="259780"/>
            <a:ext cx="2304206" cy="605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589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rostokąt 10"/>
          <p:cNvSpPr/>
          <p:nvPr/>
        </p:nvSpPr>
        <p:spPr>
          <a:xfrm>
            <a:off x="0" y="0"/>
            <a:ext cx="2843808" cy="11247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12" name="Obraz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78" y="259780"/>
            <a:ext cx="2304206" cy="605183"/>
          </a:xfrm>
          <a:prstGeom prst="rect">
            <a:avLst/>
          </a:prstGeom>
        </p:spPr>
      </p:pic>
      <p:sp>
        <p:nvSpPr>
          <p:cNvPr id="4098" name="Text Box 4"/>
          <p:cNvSpPr txBox="1">
            <a:spLocks noChangeArrowheads="1"/>
          </p:cNvSpPr>
          <p:nvPr/>
        </p:nvSpPr>
        <p:spPr bwMode="auto">
          <a:xfrm>
            <a:off x="381000" y="1371600"/>
            <a:ext cx="8382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lang="pl-PL" sz="2400" dirty="0">
              <a:latin typeface="Times New Roman" pitchFamily="18" charset="0"/>
            </a:endParaRPr>
          </a:p>
        </p:txBody>
      </p:sp>
      <p:sp>
        <p:nvSpPr>
          <p:cNvPr id="6" name="pole tekstowe 5"/>
          <p:cNvSpPr txBox="1"/>
          <p:nvPr/>
        </p:nvSpPr>
        <p:spPr>
          <a:xfrm>
            <a:off x="2839764" y="263907"/>
            <a:ext cx="42165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2800" b="1" dirty="0">
                <a:solidFill>
                  <a:schemeClr val="bg1"/>
                </a:solidFill>
              </a:rPr>
              <a:t>Device (urządzenie)</a:t>
            </a:r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9" name="Tabela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1095174"/>
              </p:ext>
            </p:extLst>
          </p:nvPr>
        </p:nvGraphicFramePr>
        <p:xfrm>
          <a:off x="219344" y="1105078"/>
          <a:ext cx="2350891" cy="2178077"/>
        </p:xfrm>
        <a:graphic>
          <a:graphicData uri="http://schemas.openxmlformats.org/drawingml/2006/table">
            <a:tbl>
              <a:tblPr firstRow="1" bandRow="1"/>
              <a:tblGrid>
                <a:gridCol w="23508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460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pl-PL" sz="2000" u="sng" dirty="0">
                          <a:solidFill>
                            <a:schemeClr val="bg1"/>
                          </a:solidFill>
                        </a:rPr>
                        <a:t>I-S01/MAG/PS1</a:t>
                      </a:r>
                      <a:endParaRPr lang="en-US" sz="2000" u="sng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008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pl-PL" sz="1600" dirty="0" err="1"/>
                        <a:t>Current</a:t>
                      </a:r>
                      <a:r>
                        <a:rPr lang="pl-PL" sz="1600" dirty="0"/>
                        <a:t> = 10</a:t>
                      </a:r>
                    </a:p>
                    <a:p>
                      <a:r>
                        <a:rPr lang="pl-PL" sz="1600" dirty="0" err="1"/>
                        <a:t>Voltage</a:t>
                      </a:r>
                      <a:r>
                        <a:rPr lang="pl-PL" sz="1600" dirty="0"/>
                        <a:t> = 1.4</a:t>
                      </a:r>
                      <a:endParaRPr 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2339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pl-PL" sz="1600" dirty="0"/>
                        <a:t>On()</a:t>
                      </a:r>
                    </a:p>
                    <a:p>
                      <a:r>
                        <a:rPr lang="pl-PL" sz="1600" dirty="0"/>
                        <a:t>Off()</a:t>
                      </a:r>
                      <a:endParaRPr 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4" name="pole tekstowe 13"/>
          <p:cNvSpPr txBox="1"/>
          <p:nvPr/>
        </p:nvSpPr>
        <p:spPr>
          <a:xfrm>
            <a:off x="2845038" y="1465984"/>
            <a:ext cx="550315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pl-PL" sz="2000" b="0" i="0" u="none" strike="noStrike" kern="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</a:rPr>
              <a:t>Mapuje fizyczne lub logiczne</a:t>
            </a:r>
            <a:r>
              <a:rPr kumimoji="0" lang="pl-PL" sz="2000" b="0" i="0" u="none" strike="noStrike" kern="0" cap="none" spc="0" normalizeH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</a:rPr>
              <a:t> urządzenia na: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alibri" pitchFamily="34" charset="0"/>
              <a:cs typeface="Calibri" pitchFamily="34" charset="0"/>
            </a:endParaRPr>
          </a:p>
          <a:p>
            <a:pPr marL="742950" marR="0" lvl="1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pl-PL" sz="2000" b="1" i="0" u="none" strike="noStrike" kern="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</a:rPr>
              <a:t>Atrybuty</a:t>
            </a:r>
            <a:r>
              <a:rPr kumimoji="0" lang="pl-PL" sz="2000" b="1" i="0" u="none" strike="noStrike" kern="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</a:rPr>
              <a:t> </a:t>
            </a:r>
            <a:r>
              <a:rPr kumimoji="0" lang="pl-PL" sz="2000" i="0" u="none" strike="noStrike" kern="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</a:rPr>
              <a:t>reprezentujące sygnały</a:t>
            </a:r>
            <a:endParaRPr kumimoji="0" lang="en-US" sz="2000" i="0" u="none" strike="noStrike" kern="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alibri" pitchFamily="34" charset="0"/>
              <a:cs typeface="Calibri" pitchFamily="34" charset="0"/>
            </a:endParaRPr>
          </a:p>
          <a:p>
            <a:pPr marL="742950" marR="0" lvl="1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pl-PL" sz="2000" b="1" i="0" u="none" strike="noStrike" kern="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</a:rPr>
              <a:t>Komendy</a:t>
            </a:r>
            <a:r>
              <a:rPr kumimoji="0" lang="pl-PL" sz="2000" b="0" i="0" u="none" strike="noStrike" kern="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</a:rPr>
              <a:t> reprezentujące akcje jakie można wykonać</a:t>
            </a:r>
            <a:r>
              <a:rPr kumimoji="0" lang="pl-PL" sz="2000" b="0" i="0" u="none" strike="noStrike" kern="0" cap="none" spc="0" normalizeH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</a:rPr>
              <a:t> na danym urządzeniu</a:t>
            </a:r>
          </a:p>
          <a:p>
            <a:pPr marL="742950" marR="0" lvl="1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pl-PL" sz="2000" b="1" kern="0" dirty="0" err="1">
                <a:solidFill>
                  <a:srgbClr val="92D050"/>
                </a:solidFill>
                <a:latin typeface="Calibri" pitchFamily="34" charset="0"/>
                <a:cs typeface="Calibri" pitchFamily="34" charset="0"/>
              </a:rPr>
              <a:t>Pipe</a:t>
            </a:r>
            <a:r>
              <a:rPr lang="pl-PL" sz="2000" kern="0" dirty="0">
                <a:solidFill>
                  <a:srgbClr val="1F497D"/>
                </a:solidFill>
                <a:latin typeface="Calibri" pitchFamily="34" charset="0"/>
                <a:cs typeface="Calibri" pitchFamily="34" charset="0"/>
              </a:rPr>
              <a:t>-y (rury, fajki ;)) – będące odmianą atrybutów 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alibri" pitchFamily="34" charset="0"/>
              <a:cs typeface="Calibri" pitchFamily="34" charset="0"/>
            </a:endParaRPr>
          </a:p>
          <a:p>
            <a:pPr marL="742950" marR="0" lvl="1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pl-PL" sz="2000" b="1" i="0" u="none" strike="noStrike" kern="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</a:rPr>
              <a:t>Stany</a:t>
            </a:r>
            <a:endParaRPr kumimoji="0" lang="en-US" sz="2000" b="1" i="0" u="none" strike="noStrike" kern="0" cap="none" spc="0" normalizeH="0" baseline="0" noProof="0" dirty="0">
              <a:ln>
                <a:noFill/>
              </a:ln>
              <a:solidFill>
                <a:srgbClr val="92D050"/>
              </a:solidFill>
              <a:effectLst/>
              <a:uLnTx/>
              <a:uFillTx/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5" name="pole tekstowe 14"/>
          <p:cNvSpPr txBox="1"/>
          <p:nvPr/>
        </p:nvSpPr>
        <p:spPr>
          <a:xfrm>
            <a:off x="683568" y="3731009"/>
            <a:ext cx="6080595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pl-PL" sz="1600" b="0" i="0" u="none" strike="noStrike" kern="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</a:rPr>
              <a:t>Ma nazwę składającą się z trzech części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alibri" pitchFamily="34" charset="0"/>
              <a:cs typeface="Calibri" pitchFamily="34" charset="0"/>
            </a:endParaRPr>
          </a:p>
          <a:p>
            <a:pPr marL="742950" marR="0" lvl="1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pl-PL" sz="2400" b="1" i="1" u="none" strike="noStrike" kern="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</a:rPr>
              <a:t>{domena}/{poddomena}/{urządzenie</a:t>
            </a:r>
            <a:r>
              <a:rPr kumimoji="0" lang="pl-PL" b="1" i="0" u="none" strike="noStrike" kern="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</a:rPr>
              <a:t>}</a:t>
            </a:r>
          </a:p>
          <a:p>
            <a:pPr marL="742950" marR="0" lvl="1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pl-PL" sz="1600" kern="0" dirty="0">
                <a:solidFill>
                  <a:srgbClr val="1F497D"/>
                </a:solidFill>
                <a:latin typeface="Calibri" pitchFamily="34" charset="0"/>
                <a:cs typeface="Calibri" pitchFamily="34" charset="0"/>
              </a:rPr>
              <a:t>W Solaris te trzy części są wykorzystywane </a:t>
            </a:r>
            <a:r>
              <a:rPr lang="pl-PL" sz="1600" kern="0" dirty="0" err="1">
                <a:solidFill>
                  <a:srgbClr val="1F497D"/>
                </a:solidFill>
                <a:latin typeface="Calibri" pitchFamily="34" charset="0"/>
                <a:cs typeface="Calibri" pitchFamily="34" charset="0"/>
              </a:rPr>
              <a:t>nstępująco</a:t>
            </a:r>
            <a:r>
              <a:rPr lang="pl-PL" sz="1600" kern="0" dirty="0">
                <a:solidFill>
                  <a:srgbClr val="1F497D"/>
                </a:solidFill>
                <a:latin typeface="Calibri" pitchFamily="34" charset="0"/>
                <a:cs typeface="Calibri" pitchFamily="34" charset="0"/>
              </a:rPr>
              <a:t>: {system}/{podsystem}/{urządzenie} np.:</a:t>
            </a:r>
            <a:r>
              <a:rPr lang="pl-PL" sz="1600" b="1" kern="0" dirty="0">
                <a:solidFill>
                  <a:srgbClr val="1F497D"/>
                </a:solidFill>
                <a:latin typeface="Consolas" panose="020B0609020204030204" pitchFamily="49" charset="0"/>
                <a:cs typeface="Calibri" pitchFamily="34" charset="0"/>
              </a:rPr>
              <a:t> </a:t>
            </a:r>
            <a:r>
              <a:rPr lang="pl-PL" sz="1600" b="1" kern="0" dirty="0">
                <a:solidFill>
                  <a:srgbClr val="811B19"/>
                </a:solidFill>
                <a:latin typeface="Consolas" panose="020B0609020204030204" pitchFamily="49" charset="0"/>
                <a:cs typeface="Calibri" pitchFamily="34" charset="0"/>
              </a:rPr>
              <a:t>I-K00/VAC/IPCU1</a:t>
            </a:r>
          </a:p>
          <a:p>
            <a:pPr marL="742950" marR="0" lvl="1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pl-PL" sz="1600" kern="0" noProof="0" dirty="0">
                <a:solidFill>
                  <a:schemeClr val="accent2"/>
                </a:solidFill>
                <a:latin typeface="Consolas" panose="020B0609020204030204" pitchFamily="49" charset="0"/>
                <a:cs typeface="Calibri" pitchFamily="34" charset="0"/>
              </a:rPr>
              <a:t>Nazwa jest </a:t>
            </a:r>
            <a:r>
              <a:rPr lang="pl-PL" sz="1600" kern="0" noProof="0" dirty="0" err="1">
                <a:solidFill>
                  <a:schemeClr val="accent2"/>
                </a:solidFill>
                <a:latin typeface="Consolas" panose="020B0609020204030204" pitchFamily="49" charset="0"/>
                <a:cs typeface="Calibri" pitchFamily="34" charset="0"/>
              </a:rPr>
              <a:t>case-insensitive</a:t>
            </a:r>
            <a:r>
              <a:rPr lang="pl-PL" sz="1600" kern="0" dirty="0">
                <a:solidFill>
                  <a:schemeClr val="accent2"/>
                </a:solidFill>
                <a:latin typeface="Consolas" panose="020B0609020204030204" pitchFamily="49" charset="0"/>
                <a:cs typeface="Calibri" pitchFamily="34" charset="0"/>
              </a:rPr>
              <a:t>, nie rozróżnialne są wielkie i małe litery</a:t>
            </a:r>
            <a:endParaRPr kumimoji="0" lang="en-US" sz="1600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Consolas" panose="020B0609020204030204" pitchFamily="49" charset="0"/>
              <a:cs typeface="Calibri" pitchFamily="34" charset="0"/>
            </a:endParaRPr>
          </a:p>
        </p:txBody>
      </p:sp>
      <p:sp>
        <p:nvSpPr>
          <p:cNvPr id="16" name="pole tekstowe 15"/>
          <p:cNvSpPr txBox="1"/>
          <p:nvPr/>
        </p:nvSpPr>
        <p:spPr>
          <a:xfrm>
            <a:off x="411021" y="5294553"/>
            <a:ext cx="77768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pl-PL" sz="18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</a:rPr>
              <a:t>Jest obiektem (instancją, </a:t>
            </a:r>
            <a:r>
              <a:rPr kumimoji="0" lang="pl-PL" sz="1800" b="1" i="0" u="none" strike="noStrike" kern="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</a:rPr>
              <a:t>implementacj</a:t>
            </a:r>
            <a:r>
              <a:rPr lang="pl-PL" b="1" kern="0" dirty="0">
                <a:solidFill>
                  <a:srgbClr val="C00000"/>
                </a:solidFill>
              </a:rPr>
              <a:t>ą interfejsu) jakiejś </a:t>
            </a:r>
            <a:r>
              <a:rPr lang="pl-PL" sz="2800" b="1" kern="0" dirty="0">
                <a:solidFill>
                  <a:srgbClr val="92D050"/>
                </a:solidFill>
              </a:rPr>
              <a:t>klasy</a:t>
            </a:r>
            <a:endParaRPr lang="pl-PL" b="1" kern="0" dirty="0">
              <a:solidFill>
                <a:srgbClr val="92D050"/>
              </a:solidFill>
            </a:endParaRPr>
          </a:p>
          <a:p>
            <a:pPr marL="285750" marR="0" lvl="0" indent="-28575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pl-PL" sz="18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</a:rPr>
              <a:t>Jest instancjonowany przez</a:t>
            </a:r>
            <a:r>
              <a:rPr kumimoji="0" lang="pl-PL" sz="1800" b="1" i="0" u="none" strike="noStrike" kern="0" cap="none" spc="0" normalizeH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</a:rPr>
              <a:t> </a:t>
            </a:r>
            <a:r>
              <a:rPr lang="pl-PL" sz="2000" b="1" kern="0" dirty="0">
                <a:solidFill>
                  <a:srgbClr val="92D050"/>
                </a:solidFill>
              </a:rPr>
              <a:t>d</a:t>
            </a:r>
            <a:r>
              <a:rPr kumimoji="0" lang="pl-PL" sz="2000" b="1" i="0" u="none" strike="noStrike" kern="0" cap="none" spc="0" normalizeH="0" noProof="0" dirty="0" err="1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</a:rPr>
              <a:t>evice</a:t>
            </a:r>
            <a:r>
              <a:rPr kumimoji="0" lang="pl-PL" sz="2000" b="1" i="0" u="none" strike="noStrike" kern="0" cap="none" spc="0" normalizeH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</a:rPr>
              <a:t> </a:t>
            </a:r>
            <a:r>
              <a:rPr kumimoji="0" lang="pl-PL" sz="2000" b="1" i="0" u="none" strike="noStrike" kern="0" cap="none" spc="0" normalizeH="0" noProof="0" dirty="0" err="1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</a:rPr>
              <a:t>server</a:t>
            </a:r>
            <a:r>
              <a:rPr kumimoji="0" lang="pl-PL" sz="2000" b="1" i="0" u="none" strike="noStrike" kern="0" cap="none" spc="0" normalizeH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</a:rPr>
              <a:t> (serwer urządzeń)</a:t>
            </a:r>
            <a:endParaRPr kumimoji="0" lang="pl-PL" sz="1800" b="1" i="0" u="none" strike="noStrike" kern="0" cap="none" spc="0" normalizeH="0" baseline="0" noProof="0" dirty="0">
              <a:ln>
                <a:noFill/>
              </a:ln>
              <a:solidFill>
                <a:srgbClr val="92D05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15310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  <p:bldP spid="15" grpId="0" build="p"/>
      <p:bldP spid="16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rostokąt 6"/>
          <p:cNvSpPr/>
          <p:nvPr/>
        </p:nvSpPr>
        <p:spPr>
          <a:xfrm>
            <a:off x="0" y="0"/>
            <a:ext cx="2843808" cy="11247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8" name="Obraz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78" y="259780"/>
            <a:ext cx="2304206" cy="605183"/>
          </a:xfrm>
          <a:prstGeom prst="rect">
            <a:avLst/>
          </a:prstGeom>
        </p:spPr>
      </p:pic>
      <p:sp>
        <p:nvSpPr>
          <p:cNvPr id="4098" name="Text Box 4"/>
          <p:cNvSpPr txBox="1">
            <a:spLocks noChangeArrowheads="1"/>
          </p:cNvSpPr>
          <p:nvPr/>
        </p:nvSpPr>
        <p:spPr bwMode="auto">
          <a:xfrm>
            <a:off x="381000" y="1371600"/>
            <a:ext cx="8382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lang="pl-PL" sz="2400" dirty="0">
              <a:latin typeface="Times New Roman" pitchFamily="18" charset="0"/>
            </a:endParaRPr>
          </a:p>
        </p:txBody>
      </p:sp>
      <p:sp>
        <p:nvSpPr>
          <p:cNvPr id="6" name="pole tekstowe 5"/>
          <p:cNvSpPr txBox="1"/>
          <p:nvPr/>
        </p:nvSpPr>
        <p:spPr>
          <a:xfrm>
            <a:off x="2839764" y="263907"/>
            <a:ext cx="42165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2000" b="1" dirty="0">
                <a:solidFill>
                  <a:schemeClr val="bg1"/>
                </a:solidFill>
              </a:rPr>
              <a:t>Device Class (klasa urządzenia)</a:t>
            </a:r>
            <a:endParaRPr lang="en-US" sz="1400" b="1" dirty="0">
              <a:solidFill>
                <a:schemeClr val="bg1"/>
              </a:solidFill>
            </a:endParaRPr>
          </a:p>
        </p:txBody>
      </p:sp>
      <p:graphicFrame>
        <p:nvGraphicFramePr>
          <p:cNvPr id="9" name="Tabela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5318516"/>
              </p:ext>
            </p:extLst>
          </p:nvPr>
        </p:nvGraphicFramePr>
        <p:xfrm>
          <a:off x="219344" y="1105078"/>
          <a:ext cx="2350891" cy="2178077"/>
        </p:xfrm>
        <a:graphic>
          <a:graphicData uri="http://schemas.openxmlformats.org/drawingml/2006/table">
            <a:tbl>
              <a:tblPr firstRow="1" bandRow="1"/>
              <a:tblGrid>
                <a:gridCol w="23508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460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pl-PL" sz="2000" dirty="0" err="1">
                          <a:solidFill>
                            <a:schemeClr val="bg1"/>
                          </a:solidFill>
                        </a:rPr>
                        <a:t>PowerSupply</a:t>
                      </a:r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008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pl-PL" sz="1600" dirty="0" err="1"/>
                        <a:t>Current</a:t>
                      </a:r>
                      <a:endParaRPr lang="pl-PL" sz="1600" dirty="0"/>
                    </a:p>
                    <a:p>
                      <a:r>
                        <a:rPr lang="pl-PL" sz="1600" dirty="0" err="1"/>
                        <a:t>Voltage</a:t>
                      </a:r>
                      <a:endParaRPr 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2339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pl-PL" sz="1600" dirty="0"/>
                        <a:t>On()</a:t>
                      </a:r>
                    </a:p>
                    <a:p>
                      <a:r>
                        <a:rPr lang="pl-PL" sz="1600" dirty="0"/>
                        <a:t>Off()</a:t>
                      </a:r>
                      <a:endParaRPr 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0" name="pole tekstowe 9"/>
          <p:cNvSpPr txBox="1"/>
          <p:nvPr/>
        </p:nvSpPr>
        <p:spPr>
          <a:xfrm>
            <a:off x="2820279" y="1371600"/>
            <a:ext cx="5692676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pl-PL" b="1" i="0" u="none" strike="noStrike" kern="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</a:rPr>
              <a:t>Określa</a:t>
            </a:r>
            <a:r>
              <a:rPr kumimoji="0" lang="pl-PL" b="0" i="0" u="none" strike="noStrike" kern="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</a:rPr>
              <a:t> interfejs danego urządzenia, czyli definiuje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alibri" pitchFamily="34" charset="0"/>
              <a:cs typeface="Calibri" pitchFamily="34" charset="0"/>
            </a:endParaRPr>
          </a:p>
          <a:p>
            <a:pPr marL="742950" marR="0" lvl="1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pl-PL" b="0" i="0" u="none" strike="noStrike" kern="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</a:rPr>
              <a:t>Jakie </a:t>
            </a:r>
            <a:r>
              <a:rPr kumimoji="0" lang="pl-PL" b="1" i="0" u="none" strike="noStrike" kern="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</a:rPr>
              <a:t>atrybuty, </a:t>
            </a:r>
            <a:r>
              <a:rPr kumimoji="0" lang="pl-PL" b="1" i="0" u="none" strike="noStrike" kern="0" cap="none" spc="0" normalizeH="0" baseline="0" noProof="0" dirty="0" err="1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</a:rPr>
              <a:t>pipe</a:t>
            </a:r>
            <a:r>
              <a:rPr kumimoji="0" lang="pl-PL" b="1" i="0" u="none" strike="noStrike" kern="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</a:rPr>
              <a:t>-y</a:t>
            </a:r>
            <a:r>
              <a:rPr kumimoji="0" lang="pl-PL" b="0" i="0" u="none" strike="noStrike" kern="0" cap="none" spc="0" normalizeH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</a:rPr>
              <a:t> </a:t>
            </a:r>
            <a:r>
              <a:rPr kumimoji="0" lang="pl-PL" b="0" i="0" u="none" strike="noStrike" kern="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</a:rPr>
              <a:t> posiada urządzenie danej klasy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alibri" pitchFamily="34" charset="0"/>
              <a:cs typeface="Calibri" pitchFamily="34" charset="0"/>
            </a:endParaRPr>
          </a:p>
          <a:p>
            <a:pPr marL="742950" marR="0" lvl="1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pl-PL" b="0" i="0" u="none" strike="noStrike" kern="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</a:rPr>
              <a:t>Jakie </a:t>
            </a:r>
            <a:r>
              <a:rPr kumimoji="0" lang="pl-PL" b="1" i="0" u="none" strike="noStrike" kern="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</a:rPr>
              <a:t>komendy</a:t>
            </a:r>
            <a:r>
              <a:rPr kumimoji="0" lang="pl-PL" b="0" i="0" u="none" strike="noStrike" kern="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</a:rPr>
              <a:t> można wykonać</a:t>
            </a:r>
            <a:r>
              <a:rPr kumimoji="0" lang="pl-PL" b="0" i="0" u="none" strike="noStrike" kern="0" cap="none" spc="0" normalizeH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</a:rPr>
              <a:t> na urządzeniu tej klasy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alibri" pitchFamily="34" charset="0"/>
              <a:cs typeface="Calibri" pitchFamily="34" charset="0"/>
            </a:endParaRPr>
          </a:p>
          <a:p>
            <a:pPr marL="742950" marR="0" lvl="1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pl-PL" b="0" i="0" u="none" strike="noStrike" kern="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</a:rPr>
              <a:t>Jak wygląda </a:t>
            </a:r>
            <a:r>
              <a:rPr kumimoji="0" lang="pl-PL" b="1" i="0" u="none" strike="noStrike" kern="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</a:rPr>
              <a:t>maszyna</a:t>
            </a:r>
            <a:r>
              <a:rPr kumimoji="0" lang="pl-PL" b="1" i="0" u="none" strike="noStrike" kern="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</a:rPr>
              <a:t> </a:t>
            </a:r>
            <a:r>
              <a:rPr kumimoji="0" lang="pl-PL" b="1" i="0" u="none" strike="noStrike" kern="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</a:rPr>
              <a:t>stanów</a:t>
            </a:r>
            <a:r>
              <a:rPr kumimoji="0" lang="pl-PL" b="1" i="0" u="none" strike="noStrike" kern="0" cap="none" spc="0" normalizeH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</a:rPr>
              <a:t> </a:t>
            </a:r>
            <a:r>
              <a:rPr kumimoji="0" lang="pl-PL" b="0" i="0" u="none" strike="noStrike" kern="0" cap="none" spc="0" normalizeH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</a:rPr>
              <a:t>urządzenia tej klasy</a:t>
            </a:r>
            <a:endParaRPr kumimoji="0" lang="pl-PL" b="0" i="0" u="none" strike="noStrike" kern="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alibri" pitchFamily="34" charset="0"/>
              <a:cs typeface="Calibri" pitchFamily="34" charset="0"/>
            </a:endParaRPr>
          </a:p>
          <a:p>
            <a:pPr marL="742950" marR="0" lvl="1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pl-PL" b="0" i="0" u="none" strike="noStrike" kern="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alibri" pitchFamily="34" charset="0"/>
              <a:cs typeface="Calibri" pitchFamily="34" charset="0"/>
            </a:endParaRPr>
          </a:p>
          <a:p>
            <a:pPr marL="285750" lvl="0" indent="-285750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pl-PL" kern="0" dirty="0">
                <a:solidFill>
                  <a:srgbClr val="1F497D"/>
                </a:solidFill>
                <a:latin typeface="Calibri" pitchFamily="34" charset="0"/>
                <a:cs typeface="Calibri" pitchFamily="34" charset="0"/>
              </a:rPr>
              <a:t>Ma jednoczłonową nazwę</a:t>
            </a:r>
          </a:p>
          <a:p>
            <a:pPr marL="285750" lvl="0" indent="-285750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endParaRPr lang="pl-PL" kern="0" dirty="0">
              <a:solidFill>
                <a:srgbClr val="1F497D"/>
              </a:solidFill>
              <a:latin typeface="Calibri" pitchFamily="34" charset="0"/>
              <a:cs typeface="Calibri" pitchFamily="34" charset="0"/>
            </a:endParaRPr>
          </a:p>
          <a:p>
            <a:pPr marL="285750" lvl="0" indent="-285750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pl-PL" kern="0" dirty="0">
                <a:solidFill>
                  <a:srgbClr val="1F497D"/>
                </a:solidFill>
                <a:latin typeface="Calibri" pitchFamily="34" charset="0"/>
                <a:cs typeface="Calibri" pitchFamily="34" charset="0"/>
              </a:rPr>
              <a:t>Klasy są implementowane przez </a:t>
            </a:r>
            <a:r>
              <a:rPr lang="pl-PL" b="1" kern="0" dirty="0">
                <a:solidFill>
                  <a:srgbClr val="92D050"/>
                </a:solidFill>
                <a:latin typeface="Calibri" pitchFamily="34" charset="0"/>
                <a:cs typeface="Calibri" pitchFamily="34" charset="0"/>
              </a:rPr>
              <a:t>serwery urządzeń</a:t>
            </a:r>
            <a:r>
              <a:rPr lang="pl-PL" kern="0" dirty="0">
                <a:solidFill>
                  <a:srgbClr val="1F497D"/>
                </a:solidFill>
                <a:latin typeface="Calibri" pitchFamily="34" charset="0"/>
                <a:cs typeface="Calibri" pitchFamily="34" charset="0"/>
              </a:rPr>
              <a:t>. i Interfejs danej klasy zdefiniowany jest tylko wewnątrz danego </a:t>
            </a:r>
            <a:r>
              <a:rPr lang="pl-PL" b="1" kern="0" dirty="0">
                <a:solidFill>
                  <a:srgbClr val="92D050"/>
                </a:solidFill>
                <a:latin typeface="Calibri" pitchFamily="34" charset="0"/>
                <a:cs typeface="Calibri" pitchFamily="34" charset="0"/>
              </a:rPr>
              <a:t>serwera urządzeń</a:t>
            </a:r>
          </a:p>
          <a:p>
            <a:pPr marL="742950" lvl="1" indent="-285750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pl-PL" kern="0" dirty="0">
                <a:solidFill>
                  <a:srgbClr val="1F497D"/>
                </a:solidFill>
                <a:latin typeface="Calibri" pitchFamily="34" charset="0"/>
                <a:cs typeface="Calibri" pitchFamily="34" charset="0"/>
              </a:rPr>
              <a:t>Różne </a:t>
            </a:r>
            <a:r>
              <a:rPr lang="pl-PL" kern="0" dirty="0" err="1">
                <a:solidFill>
                  <a:srgbClr val="1F497D"/>
                </a:solidFill>
                <a:latin typeface="Calibri" pitchFamily="34" charset="0"/>
                <a:cs typeface="Calibri" pitchFamily="34" charset="0"/>
              </a:rPr>
              <a:t>device</a:t>
            </a:r>
            <a:r>
              <a:rPr lang="pl-PL" kern="0" dirty="0">
                <a:solidFill>
                  <a:srgbClr val="1F497D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pl-PL" kern="0" dirty="0" err="1">
                <a:solidFill>
                  <a:srgbClr val="1F497D"/>
                </a:solidFill>
                <a:latin typeface="Calibri" pitchFamily="34" charset="0"/>
                <a:cs typeface="Calibri" pitchFamily="34" charset="0"/>
              </a:rPr>
              <a:t>server</a:t>
            </a:r>
            <a:r>
              <a:rPr lang="pl-PL" kern="0" dirty="0">
                <a:solidFill>
                  <a:srgbClr val="1F497D"/>
                </a:solidFill>
                <a:latin typeface="Calibri" pitchFamily="34" charset="0"/>
                <a:cs typeface="Calibri" pitchFamily="34" charset="0"/>
              </a:rPr>
              <a:t>-y mogą implementować tą samą klasę w inny sposób i z innym interfejsem</a:t>
            </a:r>
          </a:p>
          <a:p>
            <a:pPr marL="285750" lvl="0" indent="-285750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endParaRPr lang="pl-PL" kern="0" dirty="0">
              <a:solidFill>
                <a:srgbClr val="1F497D"/>
              </a:solidFill>
              <a:latin typeface="Calibri" pitchFamily="34" charset="0"/>
              <a:cs typeface="Calibri" pitchFamily="34" charset="0"/>
            </a:endParaRPr>
          </a:p>
          <a:p>
            <a:pPr marL="285750" lvl="0" indent="-285750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pl-PL" kern="0" dirty="0">
                <a:solidFill>
                  <a:srgbClr val="1F497D"/>
                </a:solidFill>
                <a:latin typeface="Calibri" pitchFamily="34" charset="0"/>
                <a:cs typeface="Calibri" pitchFamily="34" charset="0"/>
              </a:rPr>
              <a:t>Programista musi dbać aby wewnątrz danego systemu był on spójny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4121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rostokąt 6"/>
          <p:cNvSpPr/>
          <p:nvPr/>
        </p:nvSpPr>
        <p:spPr>
          <a:xfrm>
            <a:off x="0" y="0"/>
            <a:ext cx="2843808" cy="11247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8" name="Obraz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78" y="259780"/>
            <a:ext cx="2304206" cy="605183"/>
          </a:xfrm>
          <a:prstGeom prst="rect">
            <a:avLst/>
          </a:prstGeom>
        </p:spPr>
      </p:pic>
      <p:sp>
        <p:nvSpPr>
          <p:cNvPr id="4098" name="Text Box 4"/>
          <p:cNvSpPr txBox="1">
            <a:spLocks noChangeArrowheads="1"/>
          </p:cNvSpPr>
          <p:nvPr/>
        </p:nvSpPr>
        <p:spPr bwMode="auto">
          <a:xfrm>
            <a:off x="381000" y="1371600"/>
            <a:ext cx="8382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lang="pl-PL" sz="2400" dirty="0">
              <a:latin typeface="Times New Roman" pitchFamily="18" charset="0"/>
            </a:endParaRPr>
          </a:p>
        </p:txBody>
      </p:sp>
      <p:sp>
        <p:nvSpPr>
          <p:cNvPr id="6" name="pole tekstowe 5"/>
          <p:cNvSpPr txBox="1"/>
          <p:nvPr/>
        </p:nvSpPr>
        <p:spPr>
          <a:xfrm>
            <a:off x="2839764" y="263907"/>
            <a:ext cx="42165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2000" b="1" dirty="0">
                <a:solidFill>
                  <a:schemeClr val="bg1"/>
                </a:solidFill>
              </a:rPr>
              <a:t>Device Server (serwer urządzeń)</a:t>
            </a:r>
            <a:endParaRPr lang="en-US" sz="1400" b="1" dirty="0">
              <a:solidFill>
                <a:schemeClr val="bg1"/>
              </a:solidFill>
            </a:endParaRPr>
          </a:p>
        </p:txBody>
      </p:sp>
      <p:graphicFrame>
        <p:nvGraphicFramePr>
          <p:cNvPr id="9" name="Tabela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4431263"/>
              </p:ext>
            </p:extLst>
          </p:nvPr>
        </p:nvGraphicFramePr>
        <p:xfrm>
          <a:off x="219344" y="1105078"/>
          <a:ext cx="2350891" cy="534602"/>
        </p:xfrm>
        <a:graphic>
          <a:graphicData uri="http://schemas.openxmlformats.org/drawingml/2006/table">
            <a:tbl>
              <a:tblPr firstRow="1" bandRow="1"/>
              <a:tblGrid>
                <a:gridCol w="23508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460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pl-PL" sz="2000" dirty="0" err="1">
                          <a:solidFill>
                            <a:schemeClr val="bg1"/>
                          </a:solidFill>
                        </a:rPr>
                        <a:t>DanfysikDS</a:t>
                      </a:r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4" name="pole tekstowe 13"/>
          <p:cNvSpPr txBox="1"/>
          <p:nvPr/>
        </p:nvSpPr>
        <p:spPr>
          <a:xfrm>
            <a:off x="539552" y="1639680"/>
            <a:ext cx="7719392" cy="4619142"/>
          </a:xfrm>
          <a:prstGeom prst="rect">
            <a:avLst/>
          </a:prstGeom>
          <a:noFill/>
        </p:spPr>
        <p:txBody>
          <a:bodyPr wrap="square" rtlCol="0">
            <a:normAutofit fontScale="92500"/>
          </a:bodyPr>
          <a:lstStyle/>
          <a:p>
            <a:pPr marL="285750" marR="0" lvl="0" indent="-28575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pl-PL" b="0" i="0" u="none" strike="noStrike" kern="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</a:rPr>
              <a:t>Jest </a:t>
            </a:r>
            <a:r>
              <a:rPr kumimoji="0" lang="pl-PL" sz="2200" b="1" i="0" u="none" strike="noStrike" kern="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</a:rPr>
              <a:t>programem</a:t>
            </a:r>
            <a:r>
              <a:rPr kumimoji="0" lang="pl-PL" b="0" i="0" u="none" strike="noStrike" kern="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</a:rPr>
              <a:t>,</a:t>
            </a:r>
            <a:r>
              <a:rPr kumimoji="0" lang="pl-PL" b="0" i="0" u="none" strike="noStrike" kern="0" cap="none" spc="0" normalizeH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</a:rPr>
              <a:t> który implementuje jedną bądź wiele klas urządzeń (</a:t>
            </a:r>
            <a:r>
              <a:rPr kumimoji="0" lang="pl-PL" b="0" i="0" u="none" strike="noStrike" kern="0" cap="none" spc="0" normalizeH="0" noProof="0" dirty="0" err="1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</a:rPr>
              <a:t>device</a:t>
            </a:r>
            <a:r>
              <a:rPr kumimoji="0" lang="pl-PL" b="0" i="0" u="none" strike="noStrike" kern="0" cap="none" spc="0" normalizeH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</a:rPr>
              <a:t> </a:t>
            </a:r>
            <a:r>
              <a:rPr kumimoji="0" lang="pl-PL" b="0" i="0" u="none" strike="noStrike" kern="0" cap="none" spc="0" normalizeH="0" noProof="0" dirty="0" err="1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</a:rPr>
              <a:t>class</a:t>
            </a:r>
            <a:r>
              <a:rPr kumimoji="0" lang="pl-PL" b="0" i="0" u="none" strike="noStrike" kern="0" cap="none" spc="0" normalizeH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</a:rPr>
              <a:t>) i pozwala instancjonować urządzenia tych klas</a:t>
            </a:r>
          </a:p>
          <a:p>
            <a:pPr marL="285750" marR="0" lvl="0" indent="-28575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pl-PL" kern="0" noProof="0" dirty="0">
                <a:solidFill>
                  <a:srgbClr val="1F497D"/>
                </a:solidFill>
                <a:latin typeface="Calibri" pitchFamily="34" charset="0"/>
                <a:cs typeface="Calibri" pitchFamily="34" charset="0"/>
              </a:rPr>
              <a:t>Uruchomiony </a:t>
            </a:r>
            <a:r>
              <a:rPr lang="pl-PL" kern="0" noProof="0" dirty="0" err="1">
                <a:solidFill>
                  <a:srgbClr val="1F497D"/>
                </a:solidFill>
                <a:latin typeface="Calibri" pitchFamily="34" charset="0"/>
                <a:cs typeface="Calibri" pitchFamily="34" charset="0"/>
              </a:rPr>
              <a:t>device</a:t>
            </a:r>
            <a:r>
              <a:rPr lang="pl-PL" kern="0" noProof="0" dirty="0">
                <a:solidFill>
                  <a:srgbClr val="1F497D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pl-PL" kern="0" noProof="0" dirty="0" err="1">
                <a:solidFill>
                  <a:srgbClr val="1F497D"/>
                </a:solidFill>
                <a:latin typeface="Calibri" pitchFamily="34" charset="0"/>
                <a:cs typeface="Calibri" pitchFamily="34" charset="0"/>
              </a:rPr>
              <a:t>server</a:t>
            </a:r>
            <a:r>
              <a:rPr lang="pl-PL" kern="0" noProof="0" dirty="0">
                <a:solidFill>
                  <a:srgbClr val="1F497D"/>
                </a:solidFill>
                <a:latin typeface="Calibri" pitchFamily="34" charset="0"/>
                <a:cs typeface="Calibri" pitchFamily="34" charset="0"/>
              </a:rPr>
              <a:t>-a to </a:t>
            </a:r>
            <a:r>
              <a:rPr lang="pl-PL" sz="2200" b="1" kern="0" noProof="0" dirty="0">
                <a:solidFill>
                  <a:srgbClr val="92D050"/>
                </a:solidFill>
                <a:latin typeface="Calibri" pitchFamily="34" charset="0"/>
                <a:cs typeface="Calibri" pitchFamily="34" charset="0"/>
              </a:rPr>
              <a:t>instancja</a:t>
            </a:r>
            <a:endParaRPr kumimoji="0" lang="pl-PL" b="1" i="0" u="none" strike="noStrike" kern="0" cap="none" spc="0" normalizeH="0" baseline="0" noProof="0" dirty="0">
              <a:ln>
                <a:noFill/>
              </a:ln>
              <a:solidFill>
                <a:srgbClr val="92D050"/>
              </a:solidFill>
              <a:effectLst/>
              <a:uLnTx/>
              <a:uFillTx/>
              <a:latin typeface="Calibri" pitchFamily="34" charset="0"/>
              <a:cs typeface="Calibri" pitchFamily="34" charset="0"/>
            </a:endParaRPr>
          </a:p>
          <a:p>
            <a:pPr marL="285750" marR="0" lvl="0" indent="-28575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pl-PL" b="0" i="0" u="none" strike="noStrike" kern="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</a:rPr>
              <a:t>Każda instancja </a:t>
            </a:r>
            <a:r>
              <a:rPr kumimoji="0" lang="pl-PL" b="0" i="0" u="none" strike="noStrike" kern="0" cap="none" spc="0" normalizeH="0" baseline="0" noProof="0" dirty="0" err="1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</a:rPr>
              <a:t>device</a:t>
            </a:r>
            <a:r>
              <a:rPr kumimoji="0" lang="pl-PL" b="0" i="0" u="none" strike="noStrike" kern="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</a:rPr>
              <a:t> </a:t>
            </a:r>
            <a:r>
              <a:rPr kumimoji="0" lang="pl-PL" b="0" i="0" u="none" strike="noStrike" kern="0" cap="none" spc="0" normalizeH="0" baseline="0" noProof="0" dirty="0" err="1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</a:rPr>
              <a:t>server</a:t>
            </a:r>
            <a:r>
              <a:rPr kumimoji="0" lang="pl-PL" b="0" i="0" u="none" strike="noStrike" kern="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</a:rPr>
              <a:t>-a ma unikalną nazwę wewnątrz systemu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alibri" pitchFamily="34" charset="0"/>
              <a:cs typeface="Calibri" pitchFamily="34" charset="0"/>
            </a:endParaRPr>
          </a:p>
          <a:p>
            <a:pPr marL="742950" marR="0" lvl="1" indent="-28575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pl-PL" b="1" i="1" u="none" strike="noStrike" kern="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</a:rPr>
              <a:t>{</a:t>
            </a:r>
            <a:r>
              <a:rPr kumimoji="0" lang="pl-PL" b="1" i="1" u="none" strike="noStrike" kern="0" cap="none" spc="0" normalizeH="0" baseline="0" noProof="0" dirty="0" err="1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</a:rPr>
              <a:t>DeviceServerName</a:t>
            </a:r>
            <a:r>
              <a:rPr kumimoji="0" lang="pl-PL" b="1" i="1" u="none" strike="noStrike" kern="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</a:rPr>
              <a:t>}/{</a:t>
            </a:r>
            <a:r>
              <a:rPr kumimoji="0" lang="pl-PL" b="1" i="1" u="none" strike="noStrike" kern="0" cap="none" spc="0" normalizeH="0" baseline="0" noProof="0" dirty="0" err="1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</a:rPr>
              <a:t>InsanceName</a:t>
            </a:r>
            <a:r>
              <a:rPr kumimoji="0" lang="pl-PL" b="1" i="1" u="none" strike="noStrike" kern="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</a:rPr>
              <a:t>}</a:t>
            </a:r>
            <a:endParaRPr kumimoji="0" lang="en-US" b="1" i="1" u="none" strike="noStrike" kern="0" cap="none" spc="0" normalizeH="0" baseline="0" noProof="0" dirty="0">
              <a:ln>
                <a:noFill/>
              </a:ln>
              <a:solidFill>
                <a:srgbClr val="92D050"/>
              </a:solidFill>
              <a:effectLst/>
              <a:uLnTx/>
              <a:uFillTx/>
              <a:latin typeface="Calibri" pitchFamily="34" charset="0"/>
              <a:cs typeface="Calibri" pitchFamily="34" charset="0"/>
            </a:endParaRPr>
          </a:p>
          <a:p>
            <a:pPr marL="742950" marR="0" lvl="1" indent="-28575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pl-PL" b="0" i="0" u="none" strike="noStrike" kern="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</a:rPr>
              <a:t>Device </a:t>
            </a:r>
            <a:r>
              <a:rPr kumimoji="0" lang="pl-PL" b="0" i="0" u="none" strike="noStrike" kern="0" cap="none" spc="0" normalizeH="0" baseline="0" noProof="0" dirty="0" err="1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</a:rPr>
              <a:t>server</a:t>
            </a:r>
            <a:r>
              <a:rPr kumimoji="0" lang="pl-PL" b="0" i="0" u="none" strike="noStrike" kern="0" cap="none" spc="0" normalizeH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</a:rPr>
              <a:t> uruchamiany jest zazwyczaj komendą:</a:t>
            </a:r>
          </a:p>
          <a:p>
            <a:pPr marR="0" lvl="1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pl-PL" i="1" kern="0" dirty="0">
                <a:solidFill>
                  <a:srgbClr val="C00000"/>
                </a:solidFill>
                <a:latin typeface="Calibri" pitchFamily="34" charset="0"/>
                <a:cs typeface="Calibri" pitchFamily="34" charset="0"/>
              </a:rPr>
              <a:t>/</a:t>
            </a:r>
            <a:r>
              <a:rPr lang="pl-PL" i="1" kern="0" dirty="0" err="1">
                <a:solidFill>
                  <a:srgbClr val="C00000"/>
                </a:solidFill>
                <a:latin typeface="Calibri" pitchFamily="34" charset="0"/>
                <a:cs typeface="Calibri" pitchFamily="34" charset="0"/>
              </a:rPr>
              <a:t>path_to</a:t>
            </a:r>
            <a:r>
              <a:rPr lang="pl-PL" i="1" kern="0" dirty="0">
                <a:solidFill>
                  <a:srgbClr val="C00000"/>
                </a:solidFill>
                <a:latin typeface="Calibri" pitchFamily="34" charset="0"/>
                <a:cs typeface="Calibri" pitchFamily="34" charset="0"/>
              </a:rPr>
              <a:t>/</a:t>
            </a:r>
            <a:r>
              <a:rPr lang="pl-PL" i="1" kern="0" dirty="0" err="1">
                <a:solidFill>
                  <a:srgbClr val="C00000"/>
                </a:solidFill>
                <a:latin typeface="Calibri" pitchFamily="34" charset="0"/>
                <a:cs typeface="Calibri" pitchFamily="34" charset="0"/>
              </a:rPr>
              <a:t>DeviceServerName</a:t>
            </a:r>
            <a:r>
              <a:rPr lang="pl-PL" i="1" kern="0" dirty="0">
                <a:solidFill>
                  <a:srgbClr val="C0000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pl-PL" i="1" kern="0" dirty="0" err="1">
                <a:solidFill>
                  <a:srgbClr val="C00000"/>
                </a:solidFill>
                <a:latin typeface="Calibri" pitchFamily="34" charset="0"/>
                <a:cs typeface="Calibri" pitchFamily="34" charset="0"/>
              </a:rPr>
              <a:t>InstanceName</a:t>
            </a:r>
            <a:r>
              <a:rPr lang="pl-PL" i="1" kern="0" dirty="0">
                <a:solidFill>
                  <a:srgbClr val="C00000"/>
                </a:solidFill>
                <a:latin typeface="Calibri" pitchFamily="34" charset="0"/>
                <a:cs typeface="Calibri" pitchFamily="34" charset="0"/>
              </a:rPr>
              <a:t>  opcje </a:t>
            </a:r>
            <a:r>
              <a:rPr lang="pl-PL" kern="0" dirty="0">
                <a:solidFill>
                  <a:srgbClr val="1F497D"/>
                </a:solidFill>
                <a:latin typeface="Calibri" pitchFamily="34" charset="0"/>
                <a:cs typeface="Calibri" pitchFamily="34" charset="0"/>
              </a:rPr>
              <a:t>np.:</a:t>
            </a:r>
            <a:endParaRPr lang="pl-PL" kern="0" dirty="0">
              <a:solidFill>
                <a:srgbClr val="1F497D"/>
              </a:solidFill>
              <a:latin typeface="Consolas" panose="020B0609020204030204" pitchFamily="49" charset="0"/>
              <a:cs typeface="Calibri" pitchFamily="34" charset="0"/>
            </a:endParaRPr>
          </a:p>
          <a:p>
            <a:pPr marR="0" lvl="1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pl-PL" kern="0" dirty="0" err="1">
                <a:solidFill>
                  <a:srgbClr val="C00000"/>
                </a:solidFill>
                <a:latin typeface="Consolas" panose="020B0609020204030204" pitchFamily="49" charset="0"/>
                <a:cs typeface="Calibri" pitchFamily="34" charset="0"/>
              </a:rPr>
              <a:t>TangoTest</a:t>
            </a:r>
            <a:r>
              <a:rPr lang="pl-PL" kern="0" dirty="0">
                <a:solidFill>
                  <a:srgbClr val="C00000"/>
                </a:solidFill>
                <a:latin typeface="Consolas" panose="020B0609020204030204" pitchFamily="49" charset="0"/>
                <a:cs typeface="Calibri" pitchFamily="34" charset="0"/>
              </a:rPr>
              <a:t> test</a:t>
            </a:r>
          </a:p>
          <a:p>
            <a:pPr marR="0" lvl="1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pl-PL" kern="0" dirty="0">
                <a:solidFill>
                  <a:schemeClr val="accent6"/>
                </a:solidFill>
                <a:latin typeface="+mn-lt"/>
                <a:cs typeface="Calibri" pitchFamily="34" charset="0"/>
              </a:rPr>
              <a:t>Tworzy instancję </a:t>
            </a:r>
            <a:r>
              <a:rPr lang="pl-PL" kern="0" dirty="0" err="1">
                <a:solidFill>
                  <a:srgbClr val="811B19"/>
                </a:solidFill>
                <a:latin typeface="+mn-lt"/>
                <a:cs typeface="Calibri" pitchFamily="34" charset="0"/>
              </a:rPr>
              <a:t>TangoTest</a:t>
            </a:r>
            <a:r>
              <a:rPr lang="pl-PL" kern="0" dirty="0">
                <a:solidFill>
                  <a:srgbClr val="811B19"/>
                </a:solidFill>
                <a:latin typeface="+mn-lt"/>
                <a:cs typeface="Calibri" pitchFamily="34" charset="0"/>
              </a:rPr>
              <a:t>/test</a:t>
            </a:r>
          </a:p>
          <a:p>
            <a:pPr marL="285750" indent="-28575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pl-PL" kern="0" dirty="0">
                <a:solidFill>
                  <a:srgbClr val="002060"/>
                </a:solidFill>
                <a:latin typeface="+mn-lt"/>
                <a:cs typeface="Calibri" pitchFamily="34" charset="0"/>
              </a:rPr>
              <a:t>Dla każdej instancji powstaje też urządzenie klasy </a:t>
            </a:r>
            <a:r>
              <a:rPr lang="pl-PL" i="1" kern="0" dirty="0" err="1">
                <a:solidFill>
                  <a:srgbClr val="811B19"/>
                </a:solidFill>
                <a:latin typeface="+mn-lt"/>
                <a:cs typeface="Calibri" pitchFamily="34" charset="0"/>
              </a:rPr>
              <a:t>DServere</a:t>
            </a:r>
            <a:r>
              <a:rPr lang="pl-PL" kern="0" dirty="0">
                <a:solidFill>
                  <a:srgbClr val="002060"/>
                </a:solidFill>
                <a:latin typeface="+mn-lt"/>
                <a:cs typeface="Calibri" pitchFamily="34" charset="0"/>
              </a:rPr>
              <a:t> </a:t>
            </a:r>
            <a:r>
              <a:rPr lang="pl-PL" kern="0" dirty="0" err="1">
                <a:solidFill>
                  <a:srgbClr val="002060"/>
                </a:solidFill>
                <a:latin typeface="+mn-lt"/>
                <a:cs typeface="Calibri" pitchFamily="34" charset="0"/>
              </a:rPr>
              <a:t>dserver</a:t>
            </a:r>
            <a:r>
              <a:rPr lang="pl-PL" kern="0" dirty="0">
                <a:solidFill>
                  <a:srgbClr val="002060"/>
                </a:solidFill>
                <a:latin typeface="+mn-lt"/>
                <a:cs typeface="Calibri" pitchFamily="34" charset="0"/>
              </a:rPr>
              <a:t>/{</a:t>
            </a:r>
            <a:r>
              <a:rPr lang="pl-PL" kern="0" dirty="0" err="1">
                <a:solidFill>
                  <a:srgbClr val="002060"/>
                </a:solidFill>
                <a:latin typeface="+mn-lt"/>
                <a:cs typeface="Calibri" pitchFamily="34" charset="0"/>
              </a:rPr>
              <a:t>DeviceServerName</a:t>
            </a:r>
            <a:r>
              <a:rPr lang="pl-PL" kern="0" dirty="0">
                <a:solidFill>
                  <a:srgbClr val="002060"/>
                </a:solidFill>
                <a:latin typeface="+mn-lt"/>
                <a:cs typeface="Calibri" pitchFamily="34" charset="0"/>
              </a:rPr>
              <a:t>}/{</a:t>
            </a:r>
            <a:r>
              <a:rPr lang="pl-PL" kern="0" dirty="0" err="1">
                <a:solidFill>
                  <a:srgbClr val="002060"/>
                </a:solidFill>
                <a:latin typeface="+mn-lt"/>
                <a:cs typeface="Calibri" pitchFamily="34" charset="0"/>
              </a:rPr>
              <a:t>InstanceName</a:t>
            </a:r>
            <a:r>
              <a:rPr lang="pl-PL" kern="0" dirty="0">
                <a:solidFill>
                  <a:srgbClr val="002060"/>
                </a:solidFill>
                <a:latin typeface="+mn-lt"/>
                <a:cs typeface="Calibri" pitchFamily="34" charset="0"/>
              </a:rPr>
              <a:t>} pozwalające zarządzać instancją</a:t>
            </a:r>
          </a:p>
        </p:txBody>
      </p:sp>
    </p:spTree>
    <p:extLst>
      <p:ext uri="{BB962C8B-B14F-4D97-AF65-F5344CB8AC3E}">
        <p14:creationId xmlns:p14="http://schemas.microsoft.com/office/powerpoint/2010/main" val="1798022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ostokąt 7"/>
          <p:cNvSpPr/>
          <p:nvPr/>
        </p:nvSpPr>
        <p:spPr>
          <a:xfrm>
            <a:off x="0" y="0"/>
            <a:ext cx="2843808" cy="11247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9" name="Obraz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78" y="259780"/>
            <a:ext cx="2304206" cy="605183"/>
          </a:xfrm>
          <a:prstGeom prst="rect">
            <a:avLst/>
          </a:prstGeom>
        </p:spPr>
      </p:pic>
      <p:sp>
        <p:nvSpPr>
          <p:cNvPr id="4098" name="Text Box 4"/>
          <p:cNvSpPr txBox="1">
            <a:spLocks noChangeArrowheads="1"/>
          </p:cNvSpPr>
          <p:nvPr/>
        </p:nvSpPr>
        <p:spPr bwMode="auto">
          <a:xfrm>
            <a:off x="381000" y="1371600"/>
            <a:ext cx="8382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lang="pl-PL" sz="2400" dirty="0">
              <a:latin typeface="Times New Roman" pitchFamily="18" charset="0"/>
            </a:endParaRPr>
          </a:p>
        </p:txBody>
      </p:sp>
      <p:sp>
        <p:nvSpPr>
          <p:cNvPr id="6" name="pole tekstowe 5"/>
          <p:cNvSpPr txBox="1"/>
          <p:nvPr/>
        </p:nvSpPr>
        <p:spPr>
          <a:xfrm>
            <a:off x="2839764" y="263907"/>
            <a:ext cx="42165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2800" b="1" dirty="0">
                <a:solidFill>
                  <a:schemeClr val="bg1"/>
                </a:solidFill>
              </a:rPr>
              <a:t>Rozproszenie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7" name="pole tekstowe 6"/>
          <p:cNvSpPr txBox="1"/>
          <p:nvPr/>
        </p:nvSpPr>
        <p:spPr>
          <a:xfrm>
            <a:off x="753796" y="1412776"/>
            <a:ext cx="7776864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pl-PL" b="1" kern="0" dirty="0">
                <a:solidFill>
                  <a:schemeClr val="accent2"/>
                </a:solidFill>
              </a:rPr>
              <a:t>Poszczególne komponenty Tango Controls mogą być uruchomione na wielu komputerach (serwerach, stacjach roboczych, urządzeniach wbudowanych) w wielu lokalizacjach</a:t>
            </a:r>
          </a:p>
          <a:p>
            <a:pPr marL="742950" lvl="1" indent="-28575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pl-PL" kern="0" dirty="0">
                <a:solidFill>
                  <a:schemeClr val="accent2"/>
                </a:solidFill>
              </a:rPr>
              <a:t>Istotne są zagadnienia sieciowe</a:t>
            </a:r>
          </a:p>
          <a:p>
            <a:pPr marL="742950" lvl="1" indent="-28575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pl-PL" kern="0" dirty="0">
                <a:solidFill>
                  <a:schemeClr val="accent2"/>
                </a:solidFill>
              </a:rPr>
              <a:t>Informacja gdzie w sieci uruchomiony jest element systemu (</a:t>
            </a:r>
            <a:r>
              <a:rPr lang="pl-PL" kern="0" dirty="0" err="1">
                <a:solidFill>
                  <a:schemeClr val="accent2"/>
                </a:solidFill>
              </a:rPr>
              <a:t>device</a:t>
            </a:r>
            <a:r>
              <a:rPr lang="pl-PL" kern="0" dirty="0">
                <a:solidFill>
                  <a:schemeClr val="accent2"/>
                </a:solidFill>
              </a:rPr>
              <a:t> </a:t>
            </a:r>
            <a:r>
              <a:rPr lang="pl-PL" kern="0" dirty="0" err="1">
                <a:solidFill>
                  <a:schemeClr val="accent2"/>
                </a:solidFill>
              </a:rPr>
              <a:t>server</a:t>
            </a:r>
            <a:r>
              <a:rPr lang="pl-PL" kern="0" dirty="0">
                <a:solidFill>
                  <a:schemeClr val="accent2"/>
                </a:solidFill>
              </a:rPr>
              <a:t>) dostępna jest poprzez tzw. </a:t>
            </a:r>
            <a:r>
              <a:rPr lang="pl-PL" kern="0" dirty="0">
                <a:solidFill>
                  <a:srgbClr val="92D050"/>
                </a:solidFill>
              </a:rPr>
              <a:t>Tango Host</a:t>
            </a:r>
          </a:p>
          <a:p>
            <a:pPr marL="742950" lvl="1" indent="-28575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pl-PL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</a:rPr>
              <a:t>Jest</a:t>
            </a:r>
            <a:r>
              <a:rPr kumimoji="0" lang="pl-PL" i="0" u="none" strike="noStrike" kern="0" cap="none" spc="0" normalizeH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</a:rPr>
              <a:t> to komputer na którym uruchomiony jest </a:t>
            </a:r>
            <a:r>
              <a:rPr kumimoji="0" lang="pl-PL" i="1" u="none" strike="noStrike" kern="0" cap="none" spc="0" normalizeH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</a:rPr>
              <a:t>device</a:t>
            </a:r>
            <a:r>
              <a:rPr kumimoji="0" lang="pl-PL" i="1" u="none" strike="noStrike" kern="0" cap="none" spc="0" normalizeH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</a:rPr>
              <a:t> </a:t>
            </a:r>
            <a:r>
              <a:rPr kumimoji="0" lang="pl-PL" i="1" u="none" strike="noStrike" kern="0" cap="none" spc="0" normalizeH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</a:rPr>
              <a:t>server</a:t>
            </a:r>
            <a:r>
              <a:rPr kumimoji="0" lang="pl-PL" i="1" u="none" strike="noStrike" kern="0" cap="none" spc="0" normalizeH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</a:rPr>
              <a:t> </a:t>
            </a:r>
            <a:r>
              <a:rPr kumimoji="0" lang="pl-PL" i="0" u="none" strike="noStrike" kern="0" cap="none" spc="0" normalizeH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</a:rPr>
              <a:t>DataBasds</a:t>
            </a:r>
            <a:r>
              <a:rPr kumimoji="0" lang="pl-PL" i="0" u="none" strike="noStrike" kern="0" cap="none" spc="0" normalizeH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</a:rPr>
              <a:t> </a:t>
            </a:r>
          </a:p>
          <a:p>
            <a:pPr marL="1200150" lvl="2" indent="-28575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pl-PL" kern="0" dirty="0">
                <a:solidFill>
                  <a:schemeClr val="accent2"/>
                </a:solidFill>
              </a:rPr>
              <a:t>Inne </a:t>
            </a:r>
            <a:r>
              <a:rPr lang="pl-PL" i="1" kern="0" dirty="0" err="1">
                <a:solidFill>
                  <a:schemeClr val="accent2"/>
                </a:solidFill>
              </a:rPr>
              <a:t>device</a:t>
            </a:r>
            <a:r>
              <a:rPr lang="pl-PL" i="1" kern="0" dirty="0">
                <a:solidFill>
                  <a:schemeClr val="accent2"/>
                </a:solidFill>
              </a:rPr>
              <a:t> </a:t>
            </a:r>
            <a:r>
              <a:rPr lang="pl-PL" i="1" kern="0" dirty="0" err="1">
                <a:solidFill>
                  <a:schemeClr val="accent2"/>
                </a:solidFill>
              </a:rPr>
              <a:t>servery</a:t>
            </a:r>
            <a:r>
              <a:rPr lang="pl-PL" i="1" kern="0" dirty="0">
                <a:solidFill>
                  <a:schemeClr val="accent2"/>
                </a:solidFill>
              </a:rPr>
              <a:t> </a:t>
            </a:r>
            <a:r>
              <a:rPr lang="pl-PL" kern="0" dirty="0">
                <a:solidFill>
                  <a:schemeClr val="accent2"/>
                </a:solidFill>
              </a:rPr>
              <a:t>uruchamiając się przesyłają informację o swojej lokalizacji</a:t>
            </a:r>
            <a:r>
              <a:rPr lang="pl-PL" i="1" kern="0" dirty="0">
                <a:solidFill>
                  <a:schemeClr val="accent2"/>
                </a:solidFill>
              </a:rPr>
              <a:t> </a:t>
            </a:r>
            <a:r>
              <a:rPr lang="pl-PL" kern="0" dirty="0">
                <a:solidFill>
                  <a:schemeClr val="accent2"/>
                </a:solidFill>
              </a:rPr>
              <a:t>sieciowej (IP, port) do </a:t>
            </a:r>
            <a:r>
              <a:rPr lang="pl-PL" kern="0" dirty="0" err="1">
                <a:solidFill>
                  <a:schemeClr val="accent2"/>
                </a:solidFill>
              </a:rPr>
              <a:t>DataBasds</a:t>
            </a:r>
            <a:endParaRPr lang="pl-PL" kern="0" dirty="0">
              <a:solidFill>
                <a:schemeClr val="accent2"/>
              </a:solidFill>
            </a:endParaRPr>
          </a:p>
          <a:p>
            <a:pPr marL="742950" lvl="1" indent="-28575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pl-PL" kern="0" dirty="0">
                <a:solidFill>
                  <a:schemeClr val="accent2"/>
                </a:solidFill>
              </a:rPr>
              <a:t>Biblioteki Tango wykorzystują </a:t>
            </a:r>
            <a:r>
              <a:rPr lang="pl-PL" kern="0" dirty="0">
                <a:solidFill>
                  <a:srgbClr val="92D050"/>
                </a:solidFill>
              </a:rPr>
              <a:t>zmienną środowiskową </a:t>
            </a:r>
            <a:r>
              <a:rPr lang="pl-PL" b="1" kern="0" dirty="0">
                <a:solidFill>
                  <a:srgbClr val="92D050"/>
                </a:solidFill>
              </a:rPr>
              <a:t>TANGO_HOST </a:t>
            </a:r>
            <a:r>
              <a:rPr lang="pl-PL" kern="0" dirty="0">
                <a:solidFill>
                  <a:schemeClr val="accent2"/>
                </a:solidFill>
              </a:rPr>
              <a:t>jako </a:t>
            </a:r>
            <a:r>
              <a:rPr lang="pl-PL" kern="0" dirty="0" err="1">
                <a:solidFill>
                  <a:schemeClr val="accent2"/>
                </a:solidFill>
              </a:rPr>
              <a:t>informcję</a:t>
            </a:r>
            <a:r>
              <a:rPr lang="pl-PL" kern="0" dirty="0">
                <a:solidFill>
                  <a:schemeClr val="accent2"/>
                </a:solidFill>
              </a:rPr>
              <a:t> o tym gdzie znajduje się </a:t>
            </a:r>
            <a:r>
              <a:rPr lang="pl-PL" kern="0" dirty="0" err="1">
                <a:solidFill>
                  <a:schemeClr val="accent2"/>
                </a:solidFill>
              </a:rPr>
              <a:t>Databads</a:t>
            </a:r>
            <a:r>
              <a:rPr lang="pl-PL" kern="0" dirty="0">
                <a:solidFill>
                  <a:schemeClr val="accent2"/>
                </a:solidFill>
              </a:rPr>
              <a:t>   </a:t>
            </a:r>
            <a:endParaRPr kumimoji="0" lang="pl-PL" i="1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376775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rostokąt 3"/>
          <p:cNvSpPr/>
          <p:nvPr/>
        </p:nvSpPr>
        <p:spPr>
          <a:xfrm>
            <a:off x="0" y="0"/>
            <a:ext cx="2843808" cy="11247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098" name="Text Box 4"/>
          <p:cNvSpPr txBox="1">
            <a:spLocks noChangeArrowheads="1"/>
          </p:cNvSpPr>
          <p:nvPr/>
        </p:nvSpPr>
        <p:spPr bwMode="auto">
          <a:xfrm>
            <a:off x="381000" y="1371600"/>
            <a:ext cx="8382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lang="pl-PL" sz="2400" dirty="0">
              <a:latin typeface="Times New Roman" pitchFamily="18" charset="0"/>
            </a:endParaRPr>
          </a:p>
        </p:txBody>
      </p:sp>
      <p:sp>
        <p:nvSpPr>
          <p:cNvPr id="6" name="pole tekstowe 5"/>
          <p:cNvSpPr txBox="1"/>
          <p:nvPr/>
        </p:nvSpPr>
        <p:spPr>
          <a:xfrm>
            <a:off x="3005596" y="300761"/>
            <a:ext cx="57574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2800" b="1" dirty="0">
                <a:solidFill>
                  <a:schemeClr val="bg1"/>
                </a:solidFill>
              </a:rPr>
              <a:t>Plan wykładów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7" name="pole tekstowe 6"/>
          <p:cNvSpPr txBox="1"/>
          <p:nvPr/>
        </p:nvSpPr>
        <p:spPr>
          <a:xfrm>
            <a:off x="753796" y="1412776"/>
            <a:ext cx="777686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pl-PL" sz="2400" b="1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</a:rPr>
              <a:t>Wprowadzenie</a:t>
            </a:r>
          </a:p>
          <a:p>
            <a:pPr marL="285750" marR="0" lvl="0" indent="-28575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pl-PL" sz="240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</a:rPr>
              <a:t>Pierwsze kroki w Tango</a:t>
            </a:r>
            <a:endParaRPr kumimoji="0" lang="pl-PL" sz="2400" i="0" u="none" strike="noStrike" kern="0" cap="none" spc="0" normalizeH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</a:endParaRPr>
          </a:p>
          <a:p>
            <a:pPr marL="285750" marR="0" lvl="0" indent="-28575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pl-PL" sz="2400" kern="0" dirty="0">
                <a:solidFill>
                  <a:schemeClr val="accent2"/>
                </a:solidFill>
              </a:rPr>
              <a:t>Interfejsy graficzne</a:t>
            </a:r>
          </a:p>
          <a:p>
            <a:pPr marL="285750" marR="0" lvl="0" indent="-28575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pl-PL" sz="2400" kern="0" dirty="0">
                <a:solidFill>
                  <a:schemeClr val="accent2"/>
                </a:solidFill>
              </a:rPr>
              <a:t>2 x Serwery Urządzeń</a:t>
            </a:r>
          </a:p>
          <a:p>
            <a:pPr marL="285750" marR="0" lvl="0" indent="-28575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pl-PL" sz="2400" kern="0" dirty="0">
                <a:solidFill>
                  <a:schemeClr val="accent2"/>
                </a:solidFill>
              </a:rPr>
              <a:t>Sardana</a:t>
            </a:r>
          </a:p>
          <a:p>
            <a:pPr marL="285750" marR="0" lvl="0" indent="-28575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pl-PL" sz="2400" kern="0" dirty="0">
                <a:solidFill>
                  <a:schemeClr val="accent2"/>
                </a:solidFill>
              </a:rPr>
              <a:t>Zagadnienia zaawansowane</a:t>
            </a:r>
          </a:p>
        </p:txBody>
      </p:sp>
      <p:pic>
        <p:nvPicPr>
          <p:cNvPr id="11" name="Obraz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78" y="259780"/>
            <a:ext cx="2304206" cy="605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874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rostokąt 6"/>
          <p:cNvSpPr/>
          <p:nvPr/>
        </p:nvSpPr>
        <p:spPr>
          <a:xfrm>
            <a:off x="0" y="0"/>
            <a:ext cx="2843808" cy="11247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8" name="Obraz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78" y="259780"/>
            <a:ext cx="2304206" cy="605183"/>
          </a:xfrm>
          <a:prstGeom prst="rect">
            <a:avLst/>
          </a:prstGeom>
        </p:spPr>
      </p:pic>
      <p:sp>
        <p:nvSpPr>
          <p:cNvPr id="4098" name="Text Box 4"/>
          <p:cNvSpPr txBox="1">
            <a:spLocks noChangeArrowheads="1"/>
          </p:cNvSpPr>
          <p:nvPr/>
        </p:nvSpPr>
        <p:spPr bwMode="auto">
          <a:xfrm>
            <a:off x="381000" y="1371600"/>
            <a:ext cx="8382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lang="pl-PL" sz="2400" dirty="0">
              <a:latin typeface="Times New Roman" pitchFamily="18" charset="0"/>
            </a:endParaRPr>
          </a:p>
        </p:txBody>
      </p:sp>
      <p:sp>
        <p:nvSpPr>
          <p:cNvPr id="6" name="pole tekstowe 5"/>
          <p:cNvSpPr txBox="1"/>
          <p:nvPr/>
        </p:nvSpPr>
        <p:spPr>
          <a:xfrm>
            <a:off x="2839764" y="263907"/>
            <a:ext cx="42165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2800" b="1" dirty="0">
                <a:solidFill>
                  <a:schemeClr val="bg1"/>
                </a:solidFill>
              </a:rPr>
              <a:t>Rozproszenie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2" name="Obraz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1371600"/>
            <a:ext cx="8518953" cy="4222802"/>
          </a:xfrm>
          <a:prstGeom prst="rect">
            <a:avLst/>
          </a:prstGeom>
        </p:spPr>
      </p:pic>
      <p:sp>
        <p:nvSpPr>
          <p:cNvPr id="3" name="Elipsa 2"/>
          <p:cNvSpPr/>
          <p:nvPr/>
        </p:nvSpPr>
        <p:spPr>
          <a:xfrm>
            <a:off x="5148064" y="3284984"/>
            <a:ext cx="2592288" cy="648072"/>
          </a:xfrm>
          <a:prstGeom prst="ellipse">
            <a:avLst/>
          </a:prstGeom>
          <a:noFill/>
          <a:ln>
            <a:solidFill>
              <a:srgbClr val="811B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947742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rostokąt 6"/>
          <p:cNvSpPr/>
          <p:nvPr/>
        </p:nvSpPr>
        <p:spPr>
          <a:xfrm>
            <a:off x="0" y="0"/>
            <a:ext cx="2843808" cy="11247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8" name="Obraz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78" y="259780"/>
            <a:ext cx="2304206" cy="605183"/>
          </a:xfrm>
          <a:prstGeom prst="rect">
            <a:avLst/>
          </a:prstGeom>
        </p:spPr>
      </p:pic>
      <p:pic>
        <p:nvPicPr>
          <p:cNvPr id="4" name="Obraz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9162" y="1556792"/>
            <a:ext cx="7613278" cy="3876675"/>
          </a:xfrm>
          <a:prstGeom prst="rect">
            <a:avLst/>
          </a:prstGeom>
        </p:spPr>
      </p:pic>
      <p:sp>
        <p:nvSpPr>
          <p:cNvPr id="6" name="pole tekstowe 5"/>
          <p:cNvSpPr txBox="1"/>
          <p:nvPr/>
        </p:nvSpPr>
        <p:spPr>
          <a:xfrm>
            <a:off x="2839764" y="263907"/>
            <a:ext cx="42165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2800" b="1" dirty="0">
                <a:solidFill>
                  <a:schemeClr val="bg1"/>
                </a:solidFill>
              </a:rPr>
              <a:t>Rozproszenie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Elipsa 2"/>
          <p:cNvSpPr/>
          <p:nvPr/>
        </p:nvSpPr>
        <p:spPr>
          <a:xfrm>
            <a:off x="5494793" y="3356992"/>
            <a:ext cx="2592288" cy="648072"/>
          </a:xfrm>
          <a:prstGeom prst="ellipse">
            <a:avLst/>
          </a:prstGeom>
          <a:noFill/>
          <a:ln>
            <a:solidFill>
              <a:srgbClr val="811B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338615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rostokąt 4"/>
          <p:cNvSpPr/>
          <p:nvPr/>
        </p:nvSpPr>
        <p:spPr>
          <a:xfrm>
            <a:off x="0" y="0"/>
            <a:ext cx="2843808" cy="11247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7" name="Obraz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78" y="259780"/>
            <a:ext cx="2304206" cy="605183"/>
          </a:xfrm>
          <a:prstGeom prst="rect">
            <a:avLst/>
          </a:prstGeom>
        </p:spPr>
      </p:pic>
      <p:sp>
        <p:nvSpPr>
          <p:cNvPr id="6" name="pole tekstowe 5"/>
          <p:cNvSpPr txBox="1"/>
          <p:nvPr/>
        </p:nvSpPr>
        <p:spPr>
          <a:xfrm>
            <a:off x="2839764" y="263907"/>
            <a:ext cx="42165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2800" b="1" dirty="0" err="1">
                <a:solidFill>
                  <a:schemeClr val="bg1"/>
                </a:solidFill>
              </a:rPr>
              <a:t>DataBaseds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0" name="pole tekstowe 9"/>
          <p:cNvSpPr txBox="1"/>
          <p:nvPr/>
        </p:nvSpPr>
        <p:spPr>
          <a:xfrm>
            <a:off x="683568" y="1124744"/>
            <a:ext cx="7776864" cy="5400600"/>
          </a:xfrm>
          <a:prstGeom prst="rect">
            <a:avLst/>
          </a:prstGeom>
          <a:noFill/>
        </p:spPr>
        <p:txBody>
          <a:bodyPr wrap="square" rtlCol="0">
            <a:normAutofit fontScale="77500" lnSpcReduction="20000"/>
          </a:bodyPr>
          <a:lstStyle/>
          <a:p>
            <a:pPr marL="285750" marR="0" lvl="0" indent="-28575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pl-PL" b="1" kern="0" dirty="0">
                <a:solidFill>
                  <a:schemeClr val="accent2"/>
                </a:solidFill>
              </a:rPr>
              <a:t>W systemie Tango musi być uruchomiony co najmniej jeden </a:t>
            </a:r>
            <a:r>
              <a:rPr lang="pl-PL" b="1" kern="0" dirty="0" err="1">
                <a:solidFill>
                  <a:schemeClr val="accent2"/>
                </a:solidFill>
              </a:rPr>
              <a:t>device</a:t>
            </a:r>
            <a:r>
              <a:rPr lang="pl-PL" b="1" kern="0" dirty="0">
                <a:solidFill>
                  <a:schemeClr val="accent2"/>
                </a:solidFill>
              </a:rPr>
              <a:t> </a:t>
            </a:r>
            <a:r>
              <a:rPr lang="pl-PL" b="1" kern="0" dirty="0" err="1">
                <a:solidFill>
                  <a:schemeClr val="accent2"/>
                </a:solidFill>
              </a:rPr>
              <a:t>server</a:t>
            </a:r>
            <a:r>
              <a:rPr lang="pl-PL" b="1" kern="0" dirty="0">
                <a:solidFill>
                  <a:schemeClr val="accent2"/>
                </a:solidFill>
              </a:rPr>
              <a:t> </a:t>
            </a:r>
            <a:r>
              <a:rPr lang="pl-PL" b="1" kern="0" dirty="0" err="1">
                <a:solidFill>
                  <a:schemeClr val="accent2"/>
                </a:solidFill>
              </a:rPr>
              <a:t>DataBaseds</a:t>
            </a:r>
            <a:endParaRPr lang="pl-PL" b="1" kern="0" dirty="0">
              <a:solidFill>
                <a:schemeClr val="accent2"/>
              </a:solidFill>
            </a:endParaRPr>
          </a:p>
          <a:p>
            <a:pPr marL="742950" lvl="1" indent="-28575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pl-PL" kern="0" dirty="0">
                <a:solidFill>
                  <a:schemeClr val="accent2"/>
                </a:solidFill>
              </a:rPr>
              <a:t>W komendzie uruchamiania tego </a:t>
            </a:r>
            <a:r>
              <a:rPr lang="pl-PL" kern="0" dirty="0" err="1">
                <a:solidFill>
                  <a:schemeClr val="accent2"/>
                </a:solidFill>
              </a:rPr>
              <a:t>device</a:t>
            </a:r>
            <a:r>
              <a:rPr lang="pl-PL" kern="0" dirty="0">
                <a:solidFill>
                  <a:schemeClr val="accent2"/>
                </a:solidFill>
              </a:rPr>
              <a:t> </a:t>
            </a:r>
            <a:r>
              <a:rPr lang="pl-PL" kern="0" dirty="0" err="1">
                <a:solidFill>
                  <a:schemeClr val="accent2"/>
                </a:solidFill>
              </a:rPr>
              <a:t>servera</a:t>
            </a:r>
            <a:r>
              <a:rPr lang="pl-PL" kern="0" dirty="0">
                <a:solidFill>
                  <a:schemeClr val="accent2"/>
                </a:solidFill>
              </a:rPr>
              <a:t> podaje się (oprócz nazwy instancji, domyślnie 2) także informację pod jakim adresem IP i portem będzie oczekiwał na połączenia:</a:t>
            </a:r>
          </a:p>
          <a:p>
            <a:pPr lvl="1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pl-PL" kern="0" dirty="0" err="1">
                <a:solidFill>
                  <a:srgbClr val="811B19"/>
                </a:solidFill>
                <a:latin typeface="Consolas" panose="020B0609020204030204" pitchFamily="49" charset="0"/>
              </a:rPr>
              <a:t>DataBaseds</a:t>
            </a:r>
            <a:r>
              <a:rPr lang="pl-PL" kern="0" dirty="0">
                <a:solidFill>
                  <a:srgbClr val="811B19"/>
                </a:solidFill>
                <a:latin typeface="Consolas" panose="020B0609020204030204" pitchFamily="49" charset="0"/>
              </a:rPr>
              <a:t> 2</a:t>
            </a:r>
            <a:r>
              <a:rPr lang="en-US" kern="0" dirty="0">
                <a:solidFill>
                  <a:srgbClr val="811B19"/>
                </a:solidFill>
                <a:latin typeface="Consolas" panose="020B0609020204030204" pitchFamily="49" charset="0"/>
              </a:rPr>
              <a:t> </a:t>
            </a:r>
            <a:r>
              <a:rPr lang="en-US" b="1" kern="0" dirty="0">
                <a:solidFill>
                  <a:srgbClr val="811B19"/>
                </a:solidFill>
                <a:latin typeface="Consolas" panose="020B0609020204030204" pitchFamily="49" charset="0"/>
              </a:rPr>
              <a:t>-</a:t>
            </a:r>
            <a:r>
              <a:rPr lang="en-US" b="1" kern="0" dirty="0" err="1">
                <a:solidFill>
                  <a:srgbClr val="811B19"/>
                </a:solidFill>
                <a:latin typeface="Consolas" panose="020B0609020204030204" pitchFamily="49" charset="0"/>
              </a:rPr>
              <a:t>ORBendPoint</a:t>
            </a:r>
            <a:r>
              <a:rPr lang="en-US" b="1" kern="0" dirty="0">
                <a:solidFill>
                  <a:srgbClr val="811B19"/>
                </a:solidFill>
                <a:latin typeface="Consolas" panose="020B0609020204030204" pitchFamily="49" charset="0"/>
              </a:rPr>
              <a:t> </a:t>
            </a:r>
            <a:r>
              <a:rPr lang="en-US" b="1" kern="0" dirty="0" err="1">
                <a:solidFill>
                  <a:srgbClr val="811B19"/>
                </a:solidFill>
                <a:latin typeface="Consolas" panose="020B0609020204030204" pitchFamily="49" charset="0"/>
              </a:rPr>
              <a:t>giop:tcp</a:t>
            </a:r>
            <a:r>
              <a:rPr lang="en-US" b="1" kern="0" dirty="0">
                <a:solidFill>
                  <a:srgbClr val="811B19"/>
                </a:solidFill>
                <a:latin typeface="Consolas" panose="020B0609020204030204" pitchFamily="49" charset="0"/>
              </a:rPr>
              <a:t>::</a:t>
            </a:r>
            <a:r>
              <a:rPr lang="pl-PL" b="1" kern="0" dirty="0">
                <a:solidFill>
                  <a:srgbClr val="811B19"/>
                </a:solidFill>
                <a:latin typeface="Consolas" panose="020B0609020204030204" pitchFamily="49" charset="0"/>
              </a:rPr>
              <a:t>10000</a:t>
            </a:r>
          </a:p>
          <a:p>
            <a:pPr marL="742950" lvl="1" indent="-28575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pl-PL" kern="0" dirty="0">
                <a:solidFill>
                  <a:schemeClr val="accent2"/>
                </a:solidFill>
              </a:rPr>
              <a:t>Ten </a:t>
            </a:r>
            <a:r>
              <a:rPr lang="pl-PL" kern="0" dirty="0" err="1">
                <a:solidFill>
                  <a:schemeClr val="accent2"/>
                </a:solidFill>
              </a:rPr>
              <a:t>device</a:t>
            </a:r>
            <a:r>
              <a:rPr lang="pl-PL" kern="0" dirty="0">
                <a:solidFill>
                  <a:schemeClr val="accent2"/>
                </a:solidFill>
              </a:rPr>
              <a:t> </a:t>
            </a:r>
            <a:r>
              <a:rPr lang="pl-PL" kern="0" dirty="0" err="1">
                <a:solidFill>
                  <a:schemeClr val="accent2"/>
                </a:solidFill>
              </a:rPr>
              <a:t>server</a:t>
            </a:r>
            <a:r>
              <a:rPr lang="pl-PL" kern="0" dirty="0">
                <a:solidFill>
                  <a:schemeClr val="accent2"/>
                </a:solidFill>
              </a:rPr>
              <a:t> uruchamia się na maszynie określanej jako Tango Host. Zakładając, że jest to komputer o adresie IP 172.20.25.48 wszystkie inne komputery w </a:t>
            </a:r>
            <a:r>
              <a:rPr lang="pl-PL" kern="0" dirty="0" err="1">
                <a:solidFill>
                  <a:schemeClr val="accent2"/>
                </a:solidFill>
              </a:rPr>
              <a:t>systemi</a:t>
            </a:r>
            <a:r>
              <a:rPr lang="pl-PL" kern="0" dirty="0">
                <a:solidFill>
                  <a:schemeClr val="accent2"/>
                </a:solidFill>
              </a:rPr>
              <a:t> muszą mieć ustawioną odpowiednio zmienną środowiskową np. w pliku /</a:t>
            </a:r>
            <a:r>
              <a:rPr lang="pl-PL" kern="0" dirty="0" err="1">
                <a:solidFill>
                  <a:schemeClr val="accent2"/>
                </a:solidFill>
              </a:rPr>
              <a:t>etc</a:t>
            </a:r>
            <a:r>
              <a:rPr lang="pl-PL" kern="0" dirty="0">
                <a:solidFill>
                  <a:schemeClr val="accent2"/>
                </a:solidFill>
              </a:rPr>
              <a:t>/</a:t>
            </a:r>
            <a:r>
              <a:rPr lang="pl-PL" kern="0" dirty="0" err="1">
                <a:solidFill>
                  <a:schemeClr val="accent2"/>
                </a:solidFill>
              </a:rPr>
              <a:t>rc.local</a:t>
            </a:r>
            <a:r>
              <a:rPr lang="pl-PL" kern="0" dirty="0">
                <a:solidFill>
                  <a:schemeClr val="accent2"/>
                </a:solidFill>
              </a:rPr>
              <a:t> znajduje się linijka:</a:t>
            </a:r>
          </a:p>
          <a:p>
            <a:pPr lvl="1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pl-PL" kern="0" dirty="0">
                <a:solidFill>
                  <a:srgbClr val="811B19"/>
                </a:solidFill>
                <a:latin typeface="Consolas" panose="020B0609020204030204" pitchFamily="49" charset="0"/>
              </a:rPr>
              <a:t>export TANGO_HOST=172.20.25.48:10000</a:t>
            </a:r>
          </a:p>
          <a:p>
            <a:pPr marL="742950" lvl="1" indent="-28575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pl-PL" kern="0" dirty="0">
                <a:solidFill>
                  <a:schemeClr val="accent2"/>
                </a:solidFill>
              </a:rPr>
              <a:t>Zazwyczaj </a:t>
            </a:r>
            <a:r>
              <a:rPr lang="pl-PL" kern="0" dirty="0" err="1">
                <a:solidFill>
                  <a:schemeClr val="accent2"/>
                </a:solidFill>
              </a:rPr>
              <a:t>DataBaseds</a:t>
            </a:r>
            <a:r>
              <a:rPr lang="pl-PL" kern="0" dirty="0">
                <a:solidFill>
                  <a:schemeClr val="accent2"/>
                </a:solidFill>
              </a:rPr>
              <a:t> konfiguruje się jako serwis startujący automatycznie przy uruchomieniu systemu (na jednym wybranym komputerze w całym systemie) </a:t>
            </a:r>
          </a:p>
          <a:p>
            <a:pPr marL="742950" lvl="1" indent="-28575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pl-PL" kern="0" dirty="0" err="1">
                <a:solidFill>
                  <a:schemeClr val="accent2"/>
                </a:solidFill>
              </a:rPr>
              <a:t>DataBaseds</a:t>
            </a:r>
            <a:r>
              <a:rPr lang="pl-PL" kern="0" dirty="0">
                <a:solidFill>
                  <a:schemeClr val="accent2"/>
                </a:solidFill>
              </a:rPr>
              <a:t> zapisuje, odczytuje i modyfikuje konfiguracje systemu zapisywaną w bazie danych (zazwyczaj MySQL)</a:t>
            </a:r>
          </a:p>
          <a:p>
            <a:pPr marL="1200150" lvl="2" indent="-28575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pl-PL" kern="0" dirty="0">
                <a:solidFill>
                  <a:schemeClr val="accent2"/>
                </a:solidFill>
              </a:rPr>
              <a:t>Do uruchomienia </a:t>
            </a:r>
            <a:r>
              <a:rPr lang="pl-PL" kern="0" dirty="0" err="1">
                <a:solidFill>
                  <a:schemeClr val="accent2"/>
                </a:solidFill>
              </a:rPr>
              <a:t>DataBaseds</a:t>
            </a:r>
            <a:r>
              <a:rPr lang="pl-PL" kern="0" dirty="0">
                <a:solidFill>
                  <a:schemeClr val="accent2"/>
                </a:solidFill>
              </a:rPr>
              <a:t> potrzeba zdefiniować też zmienne systemowe: MYSQL_USER  oraz MYSQL_PASSWORD i zakłada, że serwer MySQL jest uruchomiony na tym samym komputerze co </a:t>
            </a:r>
            <a:r>
              <a:rPr lang="pl-PL" kern="0" dirty="0" err="1">
                <a:solidFill>
                  <a:schemeClr val="accent2"/>
                </a:solidFill>
              </a:rPr>
              <a:t>DataBaseds</a:t>
            </a:r>
            <a:endParaRPr lang="pl-PL" kern="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503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rostokąt 8"/>
          <p:cNvSpPr/>
          <p:nvPr/>
        </p:nvSpPr>
        <p:spPr>
          <a:xfrm>
            <a:off x="0" y="0"/>
            <a:ext cx="2843808" cy="11247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10" name="Obraz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78" y="259780"/>
            <a:ext cx="2304206" cy="605183"/>
          </a:xfrm>
          <a:prstGeom prst="rect">
            <a:avLst/>
          </a:prstGeom>
        </p:spPr>
      </p:pic>
      <p:pic>
        <p:nvPicPr>
          <p:cNvPr id="5" name="Obraz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45" y="980728"/>
            <a:ext cx="5976664" cy="5727203"/>
          </a:xfrm>
          <a:prstGeom prst="rect">
            <a:avLst/>
          </a:prstGeom>
        </p:spPr>
      </p:pic>
      <p:sp>
        <p:nvSpPr>
          <p:cNvPr id="6" name="pole tekstowe 5"/>
          <p:cNvSpPr txBox="1"/>
          <p:nvPr/>
        </p:nvSpPr>
        <p:spPr>
          <a:xfrm>
            <a:off x="2839764" y="263907"/>
            <a:ext cx="42165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2800" b="1" dirty="0" err="1">
                <a:solidFill>
                  <a:schemeClr val="bg1"/>
                </a:solidFill>
              </a:rPr>
              <a:t>Databaseds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Elipsa 2"/>
          <p:cNvSpPr/>
          <p:nvPr/>
        </p:nvSpPr>
        <p:spPr>
          <a:xfrm>
            <a:off x="1835696" y="3068960"/>
            <a:ext cx="2952328" cy="648072"/>
          </a:xfrm>
          <a:prstGeom prst="ellipse">
            <a:avLst/>
          </a:prstGeom>
          <a:noFill/>
          <a:ln>
            <a:solidFill>
              <a:srgbClr val="811B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" name="Prostokąt 6"/>
          <p:cNvSpPr/>
          <p:nvPr/>
        </p:nvSpPr>
        <p:spPr>
          <a:xfrm>
            <a:off x="1619672" y="2348880"/>
            <a:ext cx="835292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1400" dirty="0">
                <a:solidFill>
                  <a:srgbClr val="811B19"/>
                </a:solidFill>
                <a:latin typeface="Consolas" panose="020B0609020204030204" pitchFamily="49" charset="0"/>
              </a:rPr>
              <a:t>"C:\Program </a:t>
            </a:r>
            <a:r>
              <a:rPr lang="pl-PL" sz="1400" dirty="0" err="1">
                <a:solidFill>
                  <a:srgbClr val="811B19"/>
                </a:solidFill>
                <a:latin typeface="Consolas" panose="020B0609020204030204" pitchFamily="49" charset="0"/>
              </a:rPr>
              <a:t>Files</a:t>
            </a:r>
            <a:r>
              <a:rPr lang="pl-PL" sz="1400" dirty="0">
                <a:solidFill>
                  <a:srgbClr val="811B19"/>
                </a:solidFill>
                <a:latin typeface="Consolas" panose="020B0609020204030204" pitchFamily="49" charset="0"/>
              </a:rPr>
              <a:t>\tango\bin\DataBaseds.exe" 2 -</a:t>
            </a:r>
            <a:r>
              <a:rPr lang="pl-PL" sz="1400" dirty="0" err="1">
                <a:solidFill>
                  <a:srgbClr val="811B19"/>
                </a:solidFill>
                <a:latin typeface="Consolas" panose="020B0609020204030204" pitchFamily="49" charset="0"/>
              </a:rPr>
              <a:t>ORBendPoint</a:t>
            </a:r>
            <a:r>
              <a:rPr lang="pl-PL" sz="1400" dirty="0">
                <a:solidFill>
                  <a:srgbClr val="811B19"/>
                </a:solidFill>
                <a:latin typeface="Consolas" panose="020B0609020204030204" pitchFamily="49" charset="0"/>
              </a:rPr>
              <a:t> </a:t>
            </a:r>
            <a:r>
              <a:rPr lang="pl-PL" sz="1400" dirty="0" err="1">
                <a:solidFill>
                  <a:srgbClr val="811B19"/>
                </a:solidFill>
                <a:latin typeface="Consolas" panose="020B0609020204030204" pitchFamily="49" charset="0"/>
              </a:rPr>
              <a:t>giop:tcp</a:t>
            </a:r>
            <a:r>
              <a:rPr lang="pl-PL" sz="1400" dirty="0">
                <a:solidFill>
                  <a:srgbClr val="811B19"/>
                </a:solidFill>
                <a:latin typeface="Consolas" panose="020B0609020204030204" pitchFamily="49" charset="0"/>
              </a:rPr>
              <a:t>::10000</a:t>
            </a:r>
          </a:p>
        </p:txBody>
      </p:sp>
      <p:pic>
        <p:nvPicPr>
          <p:cNvPr id="8" name="Obraz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8193" y="4869160"/>
            <a:ext cx="2566080" cy="1750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435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rostokąt 9"/>
          <p:cNvSpPr/>
          <p:nvPr/>
        </p:nvSpPr>
        <p:spPr>
          <a:xfrm>
            <a:off x="0" y="0"/>
            <a:ext cx="2843808" cy="11247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11" name="Obraz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78" y="259780"/>
            <a:ext cx="2304206" cy="605183"/>
          </a:xfrm>
          <a:prstGeom prst="rect">
            <a:avLst/>
          </a:prstGeom>
        </p:spPr>
      </p:pic>
      <p:sp>
        <p:nvSpPr>
          <p:cNvPr id="6" name="pole tekstowe 5"/>
          <p:cNvSpPr txBox="1"/>
          <p:nvPr/>
        </p:nvSpPr>
        <p:spPr>
          <a:xfrm>
            <a:off x="2839764" y="263907"/>
            <a:ext cx="42165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2000" b="1" dirty="0">
                <a:solidFill>
                  <a:srgbClr val="FFFFFF"/>
                </a:solidFill>
              </a:rPr>
              <a:t>Aplikacje klienckie</a:t>
            </a:r>
            <a:endParaRPr lang="en-US" sz="1400" b="1" dirty="0">
              <a:solidFill>
                <a:srgbClr val="FFFFFF"/>
              </a:solidFill>
            </a:endParaRPr>
          </a:p>
        </p:txBody>
      </p:sp>
      <p:pic>
        <p:nvPicPr>
          <p:cNvPr id="3" name="Obraz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052736"/>
            <a:ext cx="3198153" cy="4176464"/>
          </a:xfrm>
          <a:prstGeom prst="rect">
            <a:avLst/>
          </a:prstGeom>
        </p:spPr>
      </p:pic>
      <p:pic>
        <p:nvPicPr>
          <p:cNvPr id="4" name="Obraz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4803" y="2599127"/>
            <a:ext cx="1942298" cy="4020104"/>
          </a:xfrm>
          <a:prstGeom prst="rect">
            <a:avLst/>
          </a:prstGeom>
        </p:spPr>
      </p:pic>
      <p:pic>
        <p:nvPicPr>
          <p:cNvPr id="5" name="Obraz 4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38" t="1700" r="51283" b="42524"/>
          <a:stretch/>
        </p:blipFill>
        <p:spPr>
          <a:xfrm>
            <a:off x="3035612" y="865251"/>
            <a:ext cx="3028230" cy="2410240"/>
          </a:xfrm>
          <a:prstGeom prst="rect">
            <a:avLst/>
          </a:prstGeom>
        </p:spPr>
      </p:pic>
      <p:pic>
        <p:nvPicPr>
          <p:cNvPr id="7" name="Obraz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5182" y="3573016"/>
            <a:ext cx="3944545" cy="2059857"/>
          </a:xfrm>
          <a:prstGeom prst="rect">
            <a:avLst/>
          </a:prstGeom>
        </p:spPr>
      </p:pic>
      <p:pic>
        <p:nvPicPr>
          <p:cNvPr id="8" name="Obraz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82603" y="1556162"/>
            <a:ext cx="2886698" cy="2964241"/>
          </a:xfrm>
          <a:prstGeom prst="rect">
            <a:avLst/>
          </a:prstGeom>
        </p:spPr>
      </p:pic>
      <p:sp>
        <p:nvSpPr>
          <p:cNvPr id="9" name="pole tekstowe 8"/>
          <p:cNvSpPr txBox="1"/>
          <p:nvPr/>
        </p:nvSpPr>
        <p:spPr>
          <a:xfrm>
            <a:off x="4490888" y="3573016"/>
            <a:ext cx="4653112" cy="2448272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285750" marR="0" lvl="0" indent="-28575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pl-PL" b="1" kern="0" dirty="0">
                <a:solidFill>
                  <a:schemeClr val="accent2"/>
                </a:solidFill>
              </a:rPr>
              <a:t>Wszelkie programy, </a:t>
            </a:r>
            <a:r>
              <a:rPr lang="pl-PL" b="1" kern="0" dirty="0" err="1">
                <a:solidFill>
                  <a:schemeClr val="accent2"/>
                </a:solidFill>
              </a:rPr>
              <a:t>któr</a:t>
            </a:r>
            <a:r>
              <a:rPr lang="pl-PL" b="1" kern="0" dirty="0">
                <a:solidFill>
                  <a:schemeClr val="accent2"/>
                </a:solidFill>
              </a:rPr>
              <a:t> korzystają z API Tango Controls i urządzeń</a:t>
            </a:r>
          </a:p>
          <a:p>
            <a:pPr lvl="1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pl-PL" kern="0" dirty="0">
                <a:solidFill>
                  <a:srgbClr val="7030A0"/>
                </a:solidFill>
                <a:latin typeface="+mn-lt"/>
              </a:rPr>
              <a:t>Na komputerach gdzie są uruchamiane musi być zdefiniowana </a:t>
            </a:r>
            <a:r>
              <a:rPr lang="pl-PL" kern="0" dirty="0">
                <a:solidFill>
                  <a:srgbClr val="C00000"/>
                </a:solidFill>
                <a:latin typeface="+mn-lt"/>
              </a:rPr>
              <a:t>zmienna systemowa</a:t>
            </a:r>
            <a:r>
              <a:rPr lang="pl-PL" kern="0" dirty="0">
                <a:solidFill>
                  <a:srgbClr val="7030A0"/>
                </a:solidFill>
                <a:latin typeface="+mn-lt"/>
              </a:rPr>
              <a:t> </a:t>
            </a:r>
            <a:r>
              <a:rPr lang="pl-PL" sz="2800" b="1" kern="0" dirty="0">
                <a:solidFill>
                  <a:srgbClr val="92D050"/>
                </a:solidFill>
                <a:latin typeface="Consolas" panose="020B0609020204030204" pitchFamily="49" charset="0"/>
              </a:rPr>
              <a:t>TANGO_HOST</a:t>
            </a:r>
            <a:endParaRPr lang="pl-PL" b="1" kern="0" dirty="0">
              <a:solidFill>
                <a:srgbClr val="92D05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5174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rostokąt 4"/>
          <p:cNvSpPr/>
          <p:nvPr/>
        </p:nvSpPr>
        <p:spPr>
          <a:xfrm>
            <a:off x="0" y="0"/>
            <a:ext cx="2843808" cy="11247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7" name="Obraz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78" y="259780"/>
            <a:ext cx="2304206" cy="605183"/>
          </a:xfrm>
          <a:prstGeom prst="rect">
            <a:avLst/>
          </a:prstGeom>
        </p:spPr>
      </p:pic>
      <p:sp>
        <p:nvSpPr>
          <p:cNvPr id="6" name="pole tekstowe 5"/>
          <p:cNvSpPr txBox="1"/>
          <p:nvPr/>
        </p:nvSpPr>
        <p:spPr>
          <a:xfrm>
            <a:off x="2839764" y="263907"/>
            <a:ext cx="42165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2000" b="1" dirty="0">
                <a:solidFill>
                  <a:srgbClr val="FFFFFF"/>
                </a:solidFill>
              </a:rPr>
              <a:t>Wdrożenie</a:t>
            </a:r>
            <a:endParaRPr lang="en-US" sz="1400" b="1" dirty="0">
              <a:solidFill>
                <a:srgbClr val="FFFFFF"/>
              </a:solidFill>
            </a:endParaRPr>
          </a:p>
        </p:txBody>
      </p:sp>
      <p:pic>
        <p:nvPicPr>
          <p:cNvPr id="2" name="Obraz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1052736"/>
            <a:ext cx="7069906" cy="5502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6418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rostokąt 4"/>
          <p:cNvSpPr/>
          <p:nvPr/>
        </p:nvSpPr>
        <p:spPr>
          <a:xfrm>
            <a:off x="0" y="0"/>
            <a:ext cx="2843808" cy="11247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7" name="Obraz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78" y="259780"/>
            <a:ext cx="2304206" cy="605183"/>
          </a:xfrm>
          <a:prstGeom prst="rect">
            <a:avLst/>
          </a:prstGeom>
        </p:spPr>
      </p:pic>
      <p:sp>
        <p:nvSpPr>
          <p:cNvPr id="6" name="pole tekstowe 5"/>
          <p:cNvSpPr txBox="1"/>
          <p:nvPr/>
        </p:nvSpPr>
        <p:spPr>
          <a:xfrm>
            <a:off x="2839764" y="263907"/>
            <a:ext cx="42165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2000" b="1" dirty="0">
                <a:solidFill>
                  <a:srgbClr val="FFFFFF"/>
                </a:solidFill>
              </a:rPr>
              <a:t>Wdrożenie – Tango Host</a:t>
            </a:r>
            <a:endParaRPr lang="en-US" sz="1400" b="1" dirty="0">
              <a:solidFill>
                <a:srgbClr val="FFFFFF"/>
              </a:solidFill>
            </a:endParaRPr>
          </a:p>
        </p:txBody>
      </p:sp>
      <p:pic>
        <p:nvPicPr>
          <p:cNvPr id="2" name="Obraz 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766" b="40637"/>
          <a:stretch/>
        </p:blipFill>
        <p:spPr>
          <a:xfrm>
            <a:off x="899592" y="1052736"/>
            <a:ext cx="7416824" cy="568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614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rostokąt 33"/>
          <p:cNvSpPr/>
          <p:nvPr/>
        </p:nvSpPr>
        <p:spPr>
          <a:xfrm>
            <a:off x="0" y="0"/>
            <a:ext cx="2843808" cy="11247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37" name="Obraz 3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78" y="259780"/>
            <a:ext cx="2304206" cy="605183"/>
          </a:xfrm>
          <a:prstGeom prst="rect">
            <a:avLst/>
          </a:prstGeom>
        </p:spPr>
      </p:pic>
      <p:grpSp>
        <p:nvGrpSpPr>
          <p:cNvPr id="4" name="Grupa 3"/>
          <p:cNvGrpSpPr/>
          <p:nvPr/>
        </p:nvGrpSpPr>
        <p:grpSpPr>
          <a:xfrm>
            <a:off x="195677" y="2963117"/>
            <a:ext cx="1899504" cy="2374715"/>
            <a:chOff x="134138" y="2579722"/>
            <a:chExt cx="1899504" cy="2380742"/>
          </a:xfrm>
        </p:grpSpPr>
        <p:sp>
          <p:nvSpPr>
            <p:cNvPr id="5" name="Prostokąt 4"/>
            <p:cNvSpPr/>
            <p:nvPr/>
          </p:nvSpPr>
          <p:spPr>
            <a:xfrm>
              <a:off x="134138" y="2579722"/>
              <a:ext cx="1899504" cy="2380742"/>
            </a:xfrm>
            <a:prstGeom prst="rect">
              <a:avLst/>
            </a:prstGeom>
            <a:solidFill>
              <a:srgbClr val="C0504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t" anchorCtr="0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TANGO HOST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" name="Schemat blokowy: proces 5"/>
            <p:cNvSpPr/>
            <p:nvPr/>
          </p:nvSpPr>
          <p:spPr>
            <a:xfrm>
              <a:off x="449466" y="3088256"/>
              <a:ext cx="1296144" cy="648072"/>
            </a:xfrm>
            <a:prstGeom prst="flowChartProcess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800" b="0" i="1" u="none" strike="noStrike" kern="0" cap="none" spc="0" normalizeH="0" baseline="0" noProof="0" dirty="0" err="1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DataBaseds</a:t>
              </a:r>
              <a:endParaRPr kumimoji="0" lang="en-US" sz="1800" b="0" i="1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Schemat blokowy: dysk magnetyczny 6"/>
            <p:cNvSpPr/>
            <p:nvPr/>
          </p:nvSpPr>
          <p:spPr>
            <a:xfrm>
              <a:off x="449466" y="3927927"/>
              <a:ext cx="1296144" cy="468052"/>
            </a:xfrm>
            <a:prstGeom prst="flowChartMagneticDisk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800" b="0" i="0" u="none" strike="noStrike" kern="0" cap="none" spc="0" normalizeH="0" baseline="0" noProof="0" dirty="0" err="1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MySql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8" name="Prostokąt 7"/>
          <p:cNvSpPr/>
          <p:nvPr/>
        </p:nvSpPr>
        <p:spPr>
          <a:xfrm>
            <a:off x="2350519" y="833653"/>
            <a:ext cx="1594079" cy="2300252"/>
          </a:xfrm>
          <a:prstGeom prst="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t" anchorCtr="0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Historical Archive</a:t>
            </a:r>
          </a:p>
        </p:txBody>
      </p:sp>
      <p:sp>
        <p:nvSpPr>
          <p:cNvPr id="9" name="Schemat blokowy: proces 8"/>
          <p:cNvSpPr/>
          <p:nvPr/>
        </p:nvSpPr>
        <p:spPr>
          <a:xfrm>
            <a:off x="2688582" y="2201233"/>
            <a:ext cx="953240" cy="648072"/>
          </a:xfrm>
          <a:prstGeom prst="flowChartProcess">
            <a:avLst/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0" i="1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HDB</a:t>
            </a:r>
            <a:endParaRPr kumimoji="0" lang="en-US" sz="1800" b="0" i="1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Schemat blokowy: dysk magnetyczny 9"/>
          <p:cNvSpPr/>
          <p:nvPr/>
        </p:nvSpPr>
        <p:spPr>
          <a:xfrm>
            <a:off x="2657112" y="1555897"/>
            <a:ext cx="953240" cy="468052"/>
          </a:xfrm>
          <a:prstGeom prst="flowChartMagneticDisk">
            <a:avLst/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0" i="0" u="none" strike="noStrike" kern="0" cap="none" spc="0" normalizeH="0" baseline="0" noProof="0" dirty="0" err="1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MySql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Prostokąt 10"/>
          <p:cNvSpPr/>
          <p:nvPr/>
        </p:nvSpPr>
        <p:spPr>
          <a:xfrm>
            <a:off x="6588224" y="833653"/>
            <a:ext cx="2232248" cy="2300252"/>
          </a:xfrm>
          <a:prstGeom prst="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t" anchorCtr="0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Client Applications</a:t>
            </a:r>
          </a:p>
        </p:txBody>
      </p:sp>
      <p:sp>
        <p:nvSpPr>
          <p:cNvPr id="12" name="Prostokąt 11"/>
          <p:cNvSpPr/>
          <p:nvPr/>
        </p:nvSpPr>
        <p:spPr>
          <a:xfrm>
            <a:off x="4165745" y="833653"/>
            <a:ext cx="2218616" cy="2300252"/>
          </a:xfrm>
          <a:prstGeom prst="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t" anchorCtr="0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Temporary Archive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(fast)</a:t>
            </a:r>
          </a:p>
        </p:txBody>
      </p:sp>
      <p:sp>
        <p:nvSpPr>
          <p:cNvPr id="13" name="Schemat blokowy: proces 12"/>
          <p:cNvSpPr/>
          <p:nvPr/>
        </p:nvSpPr>
        <p:spPr>
          <a:xfrm>
            <a:off x="4877028" y="2201233"/>
            <a:ext cx="812495" cy="648072"/>
          </a:xfrm>
          <a:prstGeom prst="flowChartProcess">
            <a:avLst/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0" i="1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TDB</a:t>
            </a:r>
            <a:endParaRPr kumimoji="0" lang="en-US" sz="1800" b="0" i="1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4" name="Grupa 13"/>
          <p:cNvGrpSpPr/>
          <p:nvPr/>
        </p:nvGrpSpPr>
        <p:grpSpPr>
          <a:xfrm>
            <a:off x="5346414" y="1611905"/>
            <a:ext cx="914400" cy="468052"/>
            <a:chOff x="1658444" y="852356"/>
            <a:chExt cx="914400" cy="490889"/>
          </a:xfrm>
        </p:grpSpPr>
        <p:sp>
          <p:nvSpPr>
            <p:cNvPr id="15" name="Schemat blokowy: dysk magnetyczny 14"/>
            <p:cNvSpPr/>
            <p:nvPr/>
          </p:nvSpPr>
          <p:spPr>
            <a:xfrm>
              <a:off x="1658444" y="1036921"/>
              <a:ext cx="914400" cy="306324"/>
            </a:xfrm>
            <a:prstGeom prst="flowChartMagneticDisk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" name="Schemat blokowy: dysk magnetyczny 15"/>
            <p:cNvSpPr/>
            <p:nvPr/>
          </p:nvSpPr>
          <p:spPr>
            <a:xfrm>
              <a:off x="1658444" y="852356"/>
              <a:ext cx="914400" cy="306324"/>
            </a:xfrm>
            <a:prstGeom prst="flowChartMagneticDisk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800" b="0" i="0" u="none" strike="noStrike" kern="0" cap="none" spc="0" normalizeH="0" baseline="0" noProof="0" dirty="0" err="1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hdd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7" name="Schemat blokowy: dysk magnetyczny 16"/>
          <p:cNvSpPr/>
          <p:nvPr/>
        </p:nvSpPr>
        <p:spPr>
          <a:xfrm>
            <a:off x="4259641" y="1611905"/>
            <a:ext cx="953240" cy="468052"/>
          </a:xfrm>
          <a:prstGeom prst="flowChartMagneticDisk">
            <a:avLst/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0" i="0" u="none" strike="noStrike" kern="0" cap="none" spc="0" normalizeH="0" baseline="0" noProof="0" dirty="0" err="1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MySql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Schemat blokowy: proces 17"/>
          <p:cNvSpPr/>
          <p:nvPr/>
        </p:nvSpPr>
        <p:spPr>
          <a:xfrm>
            <a:off x="6719839" y="1662205"/>
            <a:ext cx="792088" cy="524060"/>
          </a:xfrm>
          <a:prstGeom prst="flowChartProcess">
            <a:avLst/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GUI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Schemat blokowy: proces 18"/>
          <p:cNvSpPr/>
          <p:nvPr/>
        </p:nvSpPr>
        <p:spPr>
          <a:xfrm>
            <a:off x="7624116" y="1391985"/>
            <a:ext cx="959636" cy="527055"/>
          </a:xfrm>
          <a:prstGeom prst="flowChartProcess">
            <a:avLst/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0" i="0" u="none" strike="noStrike" kern="0" cap="none" spc="0" normalizeH="0" baseline="0" noProof="0" dirty="0" err="1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Matlab</a:t>
            </a:r>
            <a:r>
              <a:rPr kumimoji="0" lang="pl-PL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</a:t>
            </a:r>
            <a:r>
              <a:rPr kumimoji="0" lang="pl-PL" sz="1800" b="0" i="0" u="none" strike="noStrike" kern="0" cap="none" spc="0" normalizeH="0" baseline="0" noProof="0" dirty="0" err="1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IgorPro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Schemat blokowy: proces 19"/>
          <p:cNvSpPr/>
          <p:nvPr/>
        </p:nvSpPr>
        <p:spPr>
          <a:xfrm>
            <a:off x="7605899" y="2240669"/>
            <a:ext cx="1018808" cy="608636"/>
          </a:xfrm>
          <a:prstGeom prst="flowChartProcess">
            <a:avLst/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Sequencing</a:t>
            </a:r>
          </a:p>
        </p:txBody>
      </p:sp>
      <p:sp>
        <p:nvSpPr>
          <p:cNvPr id="22" name="Schemat blokowy: proces 21"/>
          <p:cNvSpPr/>
          <p:nvPr/>
        </p:nvSpPr>
        <p:spPr>
          <a:xfrm>
            <a:off x="2940896" y="4653136"/>
            <a:ext cx="1648100" cy="1080120"/>
          </a:xfrm>
          <a:prstGeom prst="flowChartProcess">
            <a:avLst/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0" i="1" u="none" strike="noStrike" kern="0" cap="none" spc="0" normalizeH="0" baseline="0" noProof="0" dirty="0" err="1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DeviceServer</a:t>
            </a:r>
            <a:r>
              <a:rPr kumimoji="0" lang="pl-PL" sz="1800" b="0" i="1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: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Device1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Device2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…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" name="Schemat blokowy: proces 22"/>
          <p:cNvSpPr/>
          <p:nvPr/>
        </p:nvSpPr>
        <p:spPr>
          <a:xfrm>
            <a:off x="4877028" y="4656259"/>
            <a:ext cx="1648100" cy="1080120"/>
          </a:xfrm>
          <a:prstGeom prst="flowChartProcess">
            <a:avLst/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0" i="1" u="none" strike="noStrike" kern="0" cap="none" spc="0" normalizeH="0" baseline="0" noProof="0" dirty="0" err="1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DeviceServer</a:t>
            </a:r>
            <a:r>
              <a:rPr kumimoji="0" lang="pl-PL" sz="1800" b="0" i="1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: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Device1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Device2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…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" name="Schemat blokowy: proces 23"/>
          <p:cNvSpPr/>
          <p:nvPr/>
        </p:nvSpPr>
        <p:spPr>
          <a:xfrm>
            <a:off x="6893252" y="4653136"/>
            <a:ext cx="1648100" cy="1080120"/>
          </a:xfrm>
          <a:prstGeom prst="flowChartProcess">
            <a:avLst/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0" i="1" u="none" strike="noStrike" kern="0" cap="none" spc="0" normalizeH="0" baseline="0" noProof="0" dirty="0" err="1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DeviceServer</a:t>
            </a:r>
            <a:r>
              <a:rPr kumimoji="0" lang="pl-PL" sz="1800" b="0" i="1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: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Device1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Device2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…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25" name="Picture 1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17"/>
          <a:stretch>
            <a:fillRect/>
          </a:stretch>
        </p:blipFill>
        <p:spPr bwMode="auto">
          <a:xfrm>
            <a:off x="4306512" y="6021288"/>
            <a:ext cx="2840274" cy="648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35017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26" name="Grupa 25"/>
          <p:cNvGrpSpPr/>
          <p:nvPr/>
        </p:nvGrpSpPr>
        <p:grpSpPr>
          <a:xfrm>
            <a:off x="2095181" y="3038421"/>
            <a:ext cx="5622121" cy="1663867"/>
            <a:chOff x="2095181" y="2564904"/>
            <a:chExt cx="5622121" cy="1663867"/>
          </a:xfrm>
        </p:grpSpPr>
        <p:cxnSp>
          <p:nvCxnSpPr>
            <p:cNvPr id="27" name="Łącznik łamany 26"/>
            <p:cNvCxnSpPr/>
            <p:nvPr/>
          </p:nvCxnSpPr>
          <p:spPr>
            <a:xfrm flipV="1">
              <a:off x="2095181" y="2564904"/>
              <a:ext cx="1052378" cy="1016570"/>
            </a:xfrm>
            <a:prstGeom prst="bentConnector2">
              <a:avLst/>
            </a:prstGeom>
            <a:noFill/>
            <a:ln w="25400" cap="flat" cmpd="sng" algn="ctr">
              <a:solidFill>
                <a:srgbClr val="C0504D"/>
              </a:solidFill>
              <a:prstDash val="solid"/>
              <a:headEnd type="arrow"/>
              <a:tailEnd type="arrow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28" name="Łącznik łamany 27"/>
            <p:cNvCxnSpPr/>
            <p:nvPr/>
          </p:nvCxnSpPr>
          <p:spPr>
            <a:xfrm flipV="1">
              <a:off x="2095181" y="2564904"/>
              <a:ext cx="3179872" cy="1016570"/>
            </a:xfrm>
            <a:prstGeom prst="bentConnector2">
              <a:avLst/>
            </a:prstGeom>
            <a:noFill/>
            <a:ln w="25400" cap="flat" cmpd="sng" algn="ctr">
              <a:solidFill>
                <a:srgbClr val="C0504D"/>
              </a:solidFill>
              <a:prstDash val="solid"/>
              <a:headEnd type="arrow"/>
              <a:tailEnd type="arrow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29" name="Łącznik łamany 28"/>
            <p:cNvCxnSpPr/>
            <p:nvPr/>
          </p:nvCxnSpPr>
          <p:spPr>
            <a:xfrm flipV="1">
              <a:off x="2095181" y="2564904"/>
              <a:ext cx="5609167" cy="1016570"/>
            </a:xfrm>
            <a:prstGeom prst="bentConnector2">
              <a:avLst/>
            </a:prstGeom>
            <a:noFill/>
            <a:ln w="25400" cap="flat" cmpd="sng" algn="ctr">
              <a:solidFill>
                <a:srgbClr val="C0504D"/>
              </a:solidFill>
              <a:prstDash val="solid"/>
              <a:headEnd type="arrow"/>
              <a:tailEnd type="arrow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30" name="Łącznik łamany 29"/>
            <p:cNvCxnSpPr/>
            <p:nvPr/>
          </p:nvCxnSpPr>
          <p:spPr>
            <a:xfrm>
              <a:off x="2095181" y="3581474"/>
              <a:ext cx="1669765" cy="644174"/>
            </a:xfrm>
            <a:prstGeom prst="bentConnector2">
              <a:avLst/>
            </a:prstGeom>
            <a:noFill/>
            <a:ln w="25400" cap="flat" cmpd="sng" algn="ctr">
              <a:solidFill>
                <a:srgbClr val="C0504D"/>
              </a:solidFill>
              <a:prstDash val="solid"/>
              <a:headEnd type="arrow"/>
              <a:tailEnd type="arrow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31" name="Łącznik łamany 30"/>
            <p:cNvCxnSpPr/>
            <p:nvPr/>
          </p:nvCxnSpPr>
          <p:spPr>
            <a:xfrm>
              <a:off x="2095181" y="3581474"/>
              <a:ext cx="3605897" cy="647297"/>
            </a:xfrm>
            <a:prstGeom prst="bentConnector2">
              <a:avLst/>
            </a:prstGeom>
            <a:noFill/>
            <a:ln w="25400" cap="flat" cmpd="sng" algn="ctr">
              <a:solidFill>
                <a:srgbClr val="C0504D"/>
              </a:solidFill>
              <a:prstDash val="solid"/>
              <a:headEnd type="arrow"/>
              <a:tailEnd type="arrow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32" name="Łącznik łamany 31"/>
            <p:cNvCxnSpPr/>
            <p:nvPr/>
          </p:nvCxnSpPr>
          <p:spPr>
            <a:xfrm>
              <a:off x="2095181" y="3581474"/>
              <a:ext cx="5622121" cy="644174"/>
            </a:xfrm>
            <a:prstGeom prst="bentConnector2">
              <a:avLst/>
            </a:prstGeom>
            <a:noFill/>
            <a:ln w="25400" cap="flat" cmpd="sng" algn="ctr">
              <a:solidFill>
                <a:srgbClr val="C0504D"/>
              </a:solidFill>
              <a:prstDash val="solid"/>
              <a:headEnd type="arrow"/>
              <a:tailEnd type="arrow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sp>
          <p:nvSpPr>
            <p:cNvPr id="33" name="Prostokąt 32"/>
            <p:cNvSpPr/>
            <p:nvPr/>
          </p:nvSpPr>
          <p:spPr>
            <a:xfrm>
              <a:off x="3203013" y="3025073"/>
              <a:ext cx="1925464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24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</a:rPr>
                <a:t>Configuration</a:t>
              </a: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35" name="pole tekstowe 34"/>
          <p:cNvSpPr txBox="1"/>
          <p:nvPr/>
        </p:nvSpPr>
        <p:spPr>
          <a:xfrm>
            <a:off x="2839764" y="263907"/>
            <a:ext cx="42165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2800" b="1" dirty="0">
                <a:solidFill>
                  <a:srgbClr val="FFFFFF"/>
                </a:solidFill>
              </a:rPr>
              <a:t>TANGO</a:t>
            </a:r>
            <a:endParaRPr lang="en-US" b="1" dirty="0">
              <a:solidFill>
                <a:srgbClr val="FFFFFF"/>
              </a:solidFill>
            </a:endParaRPr>
          </a:p>
        </p:txBody>
      </p:sp>
      <p:pic>
        <p:nvPicPr>
          <p:cNvPr id="3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576" y="5741573"/>
            <a:ext cx="1905000" cy="71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356499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rostokąt 4"/>
          <p:cNvSpPr/>
          <p:nvPr/>
        </p:nvSpPr>
        <p:spPr>
          <a:xfrm>
            <a:off x="0" y="0"/>
            <a:ext cx="2843808" cy="11247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7" name="Obraz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78" y="259780"/>
            <a:ext cx="2304206" cy="605183"/>
          </a:xfrm>
          <a:prstGeom prst="rect">
            <a:avLst/>
          </a:prstGeom>
        </p:spPr>
      </p:pic>
      <p:sp>
        <p:nvSpPr>
          <p:cNvPr id="6" name="pole tekstowe 5"/>
          <p:cNvSpPr txBox="1"/>
          <p:nvPr/>
        </p:nvSpPr>
        <p:spPr>
          <a:xfrm>
            <a:off x="2839764" y="263907"/>
            <a:ext cx="42165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2000" b="1" dirty="0">
                <a:solidFill>
                  <a:srgbClr val="FFFFFF"/>
                </a:solidFill>
              </a:rPr>
              <a:t>Device </a:t>
            </a:r>
            <a:r>
              <a:rPr lang="pl-PL" sz="2000" b="1" dirty="0" err="1">
                <a:solidFill>
                  <a:srgbClr val="FFFFFF"/>
                </a:solidFill>
              </a:rPr>
              <a:t>Servers</a:t>
            </a:r>
            <a:endParaRPr lang="en-US" sz="1400" b="1" dirty="0">
              <a:solidFill>
                <a:srgbClr val="FFFFFF"/>
              </a:solidFill>
            </a:endParaRPr>
          </a:p>
        </p:txBody>
      </p:sp>
      <p:pic>
        <p:nvPicPr>
          <p:cNvPr id="2" name="Obraz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1052736"/>
            <a:ext cx="7069906" cy="5502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4261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rostokąt 4"/>
          <p:cNvSpPr/>
          <p:nvPr/>
        </p:nvSpPr>
        <p:spPr>
          <a:xfrm>
            <a:off x="0" y="0"/>
            <a:ext cx="2843808" cy="11247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7" name="Obraz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78" y="259780"/>
            <a:ext cx="2304206" cy="605183"/>
          </a:xfrm>
          <a:prstGeom prst="rect">
            <a:avLst/>
          </a:prstGeom>
        </p:spPr>
      </p:pic>
      <p:sp>
        <p:nvSpPr>
          <p:cNvPr id="6" name="pole tekstowe 5"/>
          <p:cNvSpPr txBox="1"/>
          <p:nvPr/>
        </p:nvSpPr>
        <p:spPr>
          <a:xfrm>
            <a:off x="2839764" y="263907"/>
            <a:ext cx="42165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2000" b="1" dirty="0">
                <a:solidFill>
                  <a:srgbClr val="FFFFFF"/>
                </a:solidFill>
              </a:rPr>
              <a:t>Device </a:t>
            </a:r>
            <a:r>
              <a:rPr lang="pl-PL" sz="2000" b="1" dirty="0" err="1">
                <a:solidFill>
                  <a:srgbClr val="FFFFFF"/>
                </a:solidFill>
              </a:rPr>
              <a:t>Servers</a:t>
            </a:r>
            <a:endParaRPr lang="en-US" sz="1400" b="1" dirty="0">
              <a:solidFill>
                <a:srgbClr val="FFFFFF"/>
              </a:solidFill>
            </a:endParaRPr>
          </a:p>
        </p:txBody>
      </p:sp>
      <p:pic>
        <p:nvPicPr>
          <p:cNvPr id="2" name="Obraz 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10" t="35711"/>
          <a:stretch/>
        </p:blipFill>
        <p:spPr>
          <a:xfrm>
            <a:off x="539552" y="980728"/>
            <a:ext cx="7429946" cy="5574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5162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rostokąt 3"/>
          <p:cNvSpPr/>
          <p:nvPr/>
        </p:nvSpPr>
        <p:spPr>
          <a:xfrm>
            <a:off x="0" y="0"/>
            <a:ext cx="2843808" cy="11247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" name="pole tekstowe 4"/>
          <p:cNvSpPr txBox="1"/>
          <p:nvPr/>
        </p:nvSpPr>
        <p:spPr>
          <a:xfrm>
            <a:off x="3005596" y="300761"/>
            <a:ext cx="57574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2800" b="1" dirty="0">
                <a:solidFill>
                  <a:schemeClr val="bg1"/>
                </a:solidFill>
              </a:rPr>
              <a:t>Kim jesteśmy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6" name="Obraz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78" y="259780"/>
            <a:ext cx="2304206" cy="605183"/>
          </a:xfrm>
          <a:prstGeom prst="rect">
            <a:avLst/>
          </a:prstGeom>
        </p:spPr>
      </p:pic>
      <p:sp>
        <p:nvSpPr>
          <p:cNvPr id="8" name="Symbol zastępczy zawartości 4"/>
          <p:cNvSpPr txBox="1">
            <a:spLocks/>
          </p:cNvSpPr>
          <p:nvPr/>
        </p:nvSpPr>
        <p:spPr>
          <a:xfrm>
            <a:off x="550302" y="1556230"/>
            <a:ext cx="7920880" cy="1937022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just">
              <a:buFontTx/>
              <a:buNone/>
            </a:pPr>
            <a:r>
              <a:rPr lang="pl-PL" sz="2000" b="1" kern="0" dirty="0">
                <a:solidFill>
                  <a:schemeClr val="accent2">
                    <a:lumMod val="75000"/>
                  </a:schemeClr>
                </a:solidFill>
              </a:rPr>
              <a:t>Piotr Goryl - 3Controls:</a:t>
            </a:r>
          </a:p>
          <a:p>
            <a:pPr marL="0" indent="0" algn="just">
              <a:buFontTx/>
              <a:buNone/>
            </a:pPr>
            <a:r>
              <a:rPr lang="pl-PL" sz="2000" kern="0" dirty="0"/>
              <a:t>Start-</a:t>
            </a:r>
            <a:r>
              <a:rPr lang="pl-PL" sz="2000" kern="0" dirty="0" err="1"/>
              <a:t>up</a:t>
            </a:r>
            <a:r>
              <a:rPr lang="pl-PL" sz="2000" kern="0" dirty="0"/>
              <a:t> założony w grudniu 2015  bazujący na m.in. na doświadczeniu zdobytym w </a:t>
            </a:r>
            <a:r>
              <a:rPr lang="en-GB" sz="2000" b="1" kern="0" dirty="0">
                <a:solidFill>
                  <a:srgbClr val="57CC33"/>
                </a:solidFill>
              </a:rPr>
              <a:t>Solaris</a:t>
            </a:r>
            <a:r>
              <a:rPr lang="pl-PL" sz="2000" b="1" kern="0" dirty="0">
                <a:solidFill>
                  <a:srgbClr val="57CC33"/>
                </a:solidFill>
              </a:rPr>
              <a:t>. </a:t>
            </a:r>
          </a:p>
          <a:p>
            <a:pPr marL="0" indent="0" algn="just">
              <a:buNone/>
            </a:pPr>
            <a:r>
              <a:rPr lang="pl-PL" sz="2000" kern="0" dirty="0"/>
              <a:t>Wdrażamy systemy SCADA bazujące na </a:t>
            </a:r>
            <a:r>
              <a:rPr lang="pl-PL" sz="2000" b="1" kern="0" dirty="0">
                <a:solidFill>
                  <a:srgbClr val="57CC33"/>
                </a:solidFill>
              </a:rPr>
              <a:t>Tango Controls </a:t>
            </a:r>
            <a:r>
              <a:rPr lang="pl-PL" sz="2000" kern="0" dirty="0"/>
              <a:t>oraz przygotowujemy wersję przemysłową </a:t>
            </a:r>
            <a:r>
              <a:rPr lang="pl-PL" sz="2000" b="1" kern="0" dirty="0" err="1">
                <a:solidFill>
                  <a:srgbClr val="57CC33"/>
                </a:solidFill>
              </a:rPr>
              <a:t>TangoSCADA</a:t>
            </a:r>
            <a:r>
              <a:rPr lang="pl-PL" sz="2000" b="1" kern="0" dirty="0">
                <a:solidFill>
                  <a:srgbClr val="57CC33"/>
                </a:solidFill>
              </a:rPr>
              <a:t>. </a:t>
            </a:r>
          </a:p>
          <a:p>
            <a:pPr marL="0" indent="0" algn="just">
              <a:buNone/>
            </a:pPr>
            <a:r>
              <a:rPr lang="pl-PL" sz="2000" b="1" kern="0" dirty="0">
                <a:solidFill>
                  <a:srgbClr val="57CC33"/>
                </a:solidFill>
                <a:hlinkClick r:id="rId3"/>
              </a:rPr>
              <a:t>http://www.3-controls.com</a:t>
            </a:r>
            <a:r>
              <a:rPr lang="pl-PL" sz="2000" b="1" kern="0" dirty="0">
                <a:solidFill>
                  <a:srgbClr val="57CC33"/>
                </a:solidFill>
              </a:rPr>
              <a:t> </a:t>
            </a:r>
          </a:p>
          <a:p>
            <a:pPr marL="0" indent="0" algn="just">
              <a:buFontTx/>
              <a:buNone/>
            </a:pPr>
            <a:endParaRPr lang="pl-PL" sz="2000" b="1" kern="0" dirty="0">
              <a:solidFill>
                <a:srgbClr val="57CC33"/>
              </a:solidFill>
            </a:endParaRPr>
          </a:p>
          <a:p>
            <a:pPr marL="0" indent="0" algn="just">
              <a:buFontTx/>
              <a:buNone/>
            </a:pPr>
            <a:endParaRPr lang="en-GB" sz="2000" kern="0" dirty="0"/>
          </a:p>
        </p:txBody>
      </p:sp>
      <p:sp>
        <p:nvSpPr>
          <p:cNvPr id="9" name="Symbol zastępczy zawartości 4"/>
          <p:cNvSpPr txBox="1">
            <a:spLocks/>
          </p:cNvSpPr>
          <p:nvPr/>
        </p:nvSpPr>
        <p:spPr>
          <a:xfrm>
            <a:off x="539552" y="3861048"/>
            <a:ext cx="7920880" cy="1937022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just">
              <a:buFontTx/>
              <a:buNone/>
            </a:pPr>
            <a:r>
              <a:rPr lang="pl-PL" sz="2000" b="1" kern="0" dirty="0">
                <a:solidFill>
                  <a:schemeClr val="accent2">
                    <a:lumMod val="75000"/>
                  </a:schemeClr>
                </a:solidFill>
              </a:rPr>
              <a:t>Tadeusz Szymocha, Łukasz Dudek, Wojciech Kitka – Solaris, UJ:</a:t>
            </a:r>
          </a:p>
          <a:p>
            <a:pPr marL="0" indent="0" algn="just">
              <a:buFontTx/>
              <a:buNone/>
            </a:pPr>
            <a:r>
              <a:rPr lang="pl-PL" sz="2000" kern="0" dirty="0"/>
              <a:t>Narodowe Centrum Promieniowania Synchrotronowego działające na Uniwersytecie Jagiellońskim, dostarczające </a:t>
            </a:r>
            <a:r>
              <a:rPr lang="pl-PL" sz="2000" b="1" kern="0" dirty="0">
                <a:solidFill>
                  <a:srgbClr val="57CC33"/>
                </a:solidFill>
              </a:rPr>
              <a:t>promieniowanie synchrotronowe </a:t>
            </a:r>
            <a:r>
              <a:rPr lang="pl-PL" sz="2000" kern="0" dirty="0"/>
              <a:t>oraz potrzebną aparaturę i infrastrukturę do badań naukowych w wielu dziedzinach nauki.</a:t>
            </a:r>
          </a:p>
          <a:p>
            <a:pPr marL="0" indent="0" algn="just">
              <a:buFontTx/>
              <a:buNone/>
            </a:pPr>
            <a:r>
              <a:rPr lang="pl-PL" sz="2000" b="1" kern="0" dirty="0">
                <a:solidFill>
                  <a:srgbClr val="57CC33"/>
                </a:solidFill>
                <a:hlinkClick r:id="rId4"/>
              </a:rPr>
              <a:t>http://www.synchrotron.pl</a:t>
            </a:r>
            <a:r>
              <a:rPr lang="pl-PL" sz="2000" b="1" kern="0" dirty="0">
                <a:solidFill>
                  <a:srgbClr val="57CC33"/>
                </a:solidFill>
              </a:rPr>
              <a:t> </a:t>
            </a:r>
          </a:p>
          <a:p>
            <a:pPr marL="0" indent="0" algn="just">
              <a:buFontTx/>
              <a:buNone/>
            </a:pPr>
            <a:endParaRPr lang="pl-PL" sz="2000" b="1" kern="0" dirty="0">
              <a:solidFill>
                <a:srgbClr val="57CC33"/>
              </a:solidFill>
            </a:endParaRPr>
          </a:p>
          <a:p>
            <a:pPr marL="0" indent="0" algn="just">
              <a:buFontTx/>
              <a:buNone/>
            </a:pPr>
            <a:endParaRPr lang="en-GB" sz="2000" kern="0" dirty="0"/>
          </a:p>
        </p:txBody>
      </p:sp>
    </p:spTree>
    <p:extLst>
      <p:ext uri="{BB962C8B-B14F-4D97-AF65-F5344CB8AC3E}">
        <p14:creationId xmlns:p14="http://schemas.microsoft.com/office/powerpoint/2010/main" val="375803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rostokąt 4"/>
          <p:cNvSpPr/>
          <p:nvPr/>
        </p:nvSpPr>
        <p:spPr>
          <a:xfrm>
            <a:off x="0" y="0"/>
            <a:ext cx="2843808" cy="11247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7" name="Obraz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78" y="259780"/>
            <a:ext cx="2304206" cy="605183"/>
          </a:xfrm>
          <a:prstGeom prst="rect">
            <a:avLst/>
          </a:prstGeom>
        </p:spPr>
      </p:pic>
      <p:sp>
        <p:nvSpPr>
          <p:cNvPr id="6" name="pole tekstowe 5"/>
          <p:cNvSpPr txBox="1"/>
          <p:nvPr/>
        </p:nvSpPr>
        <p:spPr>
          <a:xfrm>
            <a:off x="2839764" y="263907"/>
            <a:ext cx="42165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2000" b="1" dirty="0">
                <a:solidFill>
                  <a:srgbClr val="FFFFFF"/>
                </a:solidFill>
              </a:rPr>
              <a:t>Devices</a:t>
            </a:r>
            <a:endParaRPr lang="en-US" sz="1400" b="1" dirty="0">
              <a:solidFill>
                <a:srgbClr val="FFFFFF"/>
              </a:solidFill>
            </a:endParaRPr>
          </a:p>
        </p:txBody>
      </p:sp>
      <p:pic>
        <p:nvPicPr>
          <p:cNvPr id="2" name="Obraz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1052736"/>
            <a:ext cx="7069906" cy="5502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19948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rostokąt 4"/>
          <p:cNvSpPr/>
          <p:nvPr/>
        </p:nvSpPr>
        <p:spPr>
          <a:xfrm>
            <a:off x="0" y="0"/>
            <a:ext cx="2843808" cy="11247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7" name="Obraz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78" y="259780"/>
            <a:ext cx="2304206" cy="605183"/>
          </a:xfrm>
          <a:prstGeom prst="rect">
            <a:avLst/>
          </a:prstGeom>
        </p:spPr>
      </p:pic>
      <p:sp>
        <p:nvSpPr>
          <p:cNvPr id="6" name="pole tekstowe 5"/>
          <p:cNvSpPr txBox="1"/>
          <p:nvPr/>
        </p:nvSpPr>
        <p:spPr>
          <a:xfrm>
            <a:off x="2839764" y="263907"/>
            <a:ext cx="42165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2000" b="1" dirty="0">
                <a:solidFill>
                  <a:srgbClr val="FFFFFF"/>
                </a:solidFill>
              </a:rPr>
              <a:t>Devices (urządzenia)</a:t>
            </a:r>
            <a:endParaRPr lang="en-US" sz="1400" b="1" dirty="0">
              <a:solidFill>
                <a:srgbClr val="FFFFFF"/>
              </a:solidFill>
            </a:endParaRPr>
          </a:p>
        </p:txBody>
      </p:sp>
      <p:pic>
        <p:nvPicPr>
          <p:cNvPr id="2" name="Obraz 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496" r="27273"/>
          <a:stretch/>
        </p:blipFill>
        <p:spPr>
          <a:xfrm>
            <a:off x="899592" y="1052736"/>
            <a:ext cx="9793088" cy="5502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57084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rostokąt 4"/>
          <p:cNvSpPr/>
          <p:nvPr/>
        </p:nvSpPr>
        <p:spPr>
          <a:xfrm>
            <a:off x="0" y="0"/>
            <a:ext cx="2843808" cy="11247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7" name="Obraz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78" y="259780"/>
            <a:ext cx="2304206" cy="605183"/>
          </a:xfrm>
          <a:prstGeom prst="rect">
            <a:avLst/>
          </a:prstGeom>
        </p:spPr>
      </p:pic>
      <p:sp>
        <p:nvSpPr>
          <p:cNvPr id="6" name="pole tekstowe 5"/>
          <p:cNvSpPr txBox="1"/>
          <p:nvPr/>
        </p:nvSpPr>
        <p:spPr>
          <a:xfrm>
            <a:off x="2839764" y="263907"/>
            <a:ext cx="42165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2000" b="1" dirty="0">
                <a:solidFill>
                  <a:srgbClr val="FFFFFF"/>
                </a:solidFill>
              </a:rPr>
              <a:t>Klient</a:t>
            </a:r>
            <a:endParaRPr lang="en-US" sz="1400" b="1" dirty="0">
              <a:solidFill>
                <a:srgbClr val="FFFFFF"/>
              </a:solidFill>
            </a:endParaRPr>
          </a:p>
        </p:txBody>
      </p:sp>
      <p:pic>
        <p:nvPicPr>
          <p:cNvPr id="2" name="Obraz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1052736"/>
            <a:ext cx="7069906" cy="5502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60505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rostokąt 4"/>
          <p:cNvSpPr/>
          <p:nvPr/>
        </p:nvSpPr>
        <p:spPr>
          <a:xfrm>
            <a:off x="0" y="0"/>
            <a:ext cx="2843808" cy="11247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7" name="Obraz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78" y="259780"/>
            <a:ext cx="2304206" cy="605183"/>
          </a:xfrm>
          <a:prstGeom prst="rect">
            <a:avLst/>
          </a:prstGeom>
        </p:spPr>
      </p:pic>
      <p:sp>
        <p:nvSpPr>
          <p:cNvPr id="6" name="pole tekstowe 5"/>
          <p:cNvSpPr txBox="1"/>
          <p:nvPr/>
        </p:nvSpPr>
        <p:spPr>
          <a:xfrm>
            <a:off x="2839764" y="263907"/>
            <a:ext cx="42165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2000" b="1" dirty="0">
                <a:solidFill>
                  <a:srgbClr val="FFFFFF"/>
                </a:solidFill>
              </a:rPr>
              <a:t>Klient</a:t>
            </a:r>
            <a:endParaRPr lang="en-US" sz="1400" b="1" dirty="0">
              <a:solidFill>
                <a:srgbClr val="FFFFFF"/>
              </a:solidFill>
            </a:endParaRPr>
          </a:p>
        </p:txBody>
      </p:sp>
      <p:pic>
        <p:nvPicPr>
          <p:cNvPr id="2" name="Obraz 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02" b="34452"/>
          <a:stretch/>
        </p:blipFill>
        <p:spPr>
          <a:xfrm>
            <a:off x="683568" y="1052735"/>
            <a:ext cx="7285930" cy="5112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22486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rostokąt 6"/>
          <p:cNvSpPr/>
          <p:nvPr/>
        </p:nvSpPr>
        <p:spPr>
          <a:xfrm>
            <a:off x="0" y="0"/>
            <a:ext cx="2843808" cy="11247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8" name="Obraz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78" y="259780"/>
            <a:ext cx="2304206" cy="605183"/>
          </a:xfrm>
          <a:prstGeom prst="rect">
            <a:avLst/>
          </a:prstGeom>
        </p:spPr>
      </p:pic>
      <p:sp>
        <p:nvSpPr>
          <p:cNvPr id="4098" name="Text Box 4"/>
          <p:cNvSpPr txBox="1">
            <a:spLocks noChangeArrowheads="1"/>
          </p:cNvSpPr>
          <p:nvPr/>
        </p:nvSpPr>
        <p:spPr bwMode="auto">
          <a:xfrm>
            <a:off x="323528" y="1412776"/>
            <a:ext cx="8382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lang="pl-PL" sz="2400" dirty="0">
              <a:latin typeface="Times New Roman" pitchFamily="18" charset="0"/>
            </a:endParaRPr>
          </a:p>
        </p:txBody>
      </p:sp>
      <p:pic>
        <p:nvPicPr>
          <p:cNvPr id="4100" name="Picture 10" descr="C:\Documents and Settings\Piotr Zabicki\Pulpit\solaris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5825" y="166688"/>
            <a:ext cx="1654175" cy="598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pole tekstowe 5"/>
          <p:cNvSpPr txBox="1"/>
          <p:nvPr/>
        </p:nvSpPr>
        <p:spPr>
          <a:xfrm>
            <a:off x="2839764" y="263907"/>
            <a:ext cx="42165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2800" b="1" dirty="0">
                <a:solidFill>
                  <a:schemeClr val="bg1"/>
                </a:solidFill>
              </a:rPr>
              <a:t>Instalacja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" name="Prostokąt 1"/>
          <p:cNvSpPr/>
          <p:nvPr/>
        </p:nvSpPr>
        <p:spPr>
          <a:xfrm>
            <a:off x="683568" y="1268760"/>
            <a:ext cx="8021960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pl-PL" b="1" kern="0" dirty="0">
                <a:solidFill>
                  <a:schemeClr val="accent2"/>
                </a:solidFill>
              </a:rPr>
              <a:t>Binarne pakiety:</a:t>
            </a:r>
          </a:p>
          <a:p>
            <a:pPr marR="0" lvl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pl-PL" kern="0" dirty="0">
                <a:solidFill>
                  <a:schemeClr val="accent2"/>
                </a:solidFill>
              </a:rPr>
              <a:t>	</a:t>
            </a:r>
            <a:r>
              <a:rPr lang="pl-PL" kern="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http://www.tango-controls.org/downloads/binary/</a:t>
            </a:r>
          </a:p>
          <a:p>
            <a:pPr marL="285750" marR="0" lvl="0" indent="-28575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pl-PL" kern="0" dirty="0">
                <a:solidFill>
                  <a:schemeClr val="accent2"/>
                </a:solidFill>
              </a:rPr>
              <a:t>Kod </a:t>
            </a:r>
            <a:r>
              <a:rPr lang="pl-PL" kern="0" dirty="0" err="1">
                <a:solidFill>
                  <a:schemeClr val="accent2"/>
                </a:solidFill>
              </a:rPr>
              <a:t>źródłłowy</a:t>
            </a:r>
            <a:endParaRPr lang="pl-PL" kern="0" dirty="0">
              <a:solidFill>
                <a:schemeClr val="accent2"/>
              </a:solidFill>
            </a:endParaRPr>
          </a:p>
          <a:p>
            <a:pPr lvl="1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pl-PL" kern="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	http://www.tango-controls.org/downloads/source/</a:t>
            </a:r>
          </a:p>
          <a:p>
            <a:pPr marL="742950" lvl="1" indent="-28575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pl-PL" kern="0" dirty="0">
                <a:solidFill>
                  <a:schemeClr val="accent2"/>
                </a:solidFill>
              </a:rPr>
              <a:t>Kompilacja wymaga zainstalowania wcześniej zależności</a:t>
            </a:r>
          </a:p>
          <a:p>
            <a:pPr marL="742950" lvl="1" indent="-28575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pl-PL" kern="0" dirty="0">
                <a:solidFill>
                  <a:schemeClr val="accent2"/>
                </a:solidFill>
              </a:rPr>
              <a:t>README</a:t>
            </a:r>
          </a:p>
          <a:p>
            <a:pPr marL="285750" indent="-28575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pl-PL" kern="0" dirty="0">
                <a:solidFill>
                  <a:schemeClr val="accent2"/>
                </a:solidFill>
              </a:rPr>
              <a:t>Typowe problemy</a:t>
            </a:r>
          </a:p>
          <a:p>
            <a:pPr marL="742950" lvl="1" indent="-28575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pl-PL" kern="0" dirty="0">
                <a:solidFill>
                  <a:schemeClr val="accent2"/>
                </a:solidFill>
              </a:rPr>
              <a:t>Baza danych i zmienne systemowe MYSQL_USER oraz MYSQL_PASSWORD (wymagane tylko na tango hoście)</a:t>
            </a:r>
          </a:p>
          <a:p>
            <a:pPr marL="742950" lvl="1" indent="-28575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pl-PL" kern="0" dirty="0">
                <a:solidFill>
                  <a:schemeClr val="accent2"/>
                </a:solidFill>
              </a:rPr>
              <a:t>Nie ustawiona zmienna TANGO_HOST</a:t>
            </a:r>
          </a:p>
          <a:p>
            <a:pPr marL="1200150" lvl="2" indent="-28575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pl-PL" kern="0" dirty="0">
                <a:solidFill>
                  <a:schemeClr val="accent2"/>
                </a:solidFill>
              </a:rPr>
              <a:t>Uwaga domyślne serwisy </a:t>
            </a:r>
            <a:r>
              <a:rPr lang="pl-PL" kern="0" dirty="0" err="1">
                <a:solidFill>
                  <a:schemeClr val="accent2"/>
                </a:solidFill>
              </a:rPr>
              <a:t>linuxowe</a:t>
            </a:r>
            <a:r>
              <a:rPr lang="pl-PL" kern="0" dirty="0">
                <a:solidFill>
                  <a:schemeClr val="accent2"/>
                </a:solidFill>
              </a:rPr>
              <a:t> </a:t>
            </a:r>
            <a:r>
              <a:rPr lang="pl-PL" kern="0" dirty="0" err="1">
                <a:solidFill>
                  <a:schemeClr val="accent2"/>
                </a:solidFill>
              </a:rPr>
              <a:t>wmagają</a:t>
            </a:r>
            <a:r>
              <a:rPr lang="pl-PL" kern="0" dirty="0">
                <a:solidFill>
                  <a:schemeClr val="accent2"/>
                </a:solidFill>
              </a:rPr>
              <a:t> /</a:t>
            </a:r>
            <a:r>
              <a:rPr lang="pl-PL" kern="0" dirty="0" err="1">
                <a:solidFill>
                  <a:schemeClr val="accent2"/>
                </a:solidFill>
              </a:rPr>
              <a:t>etc</a:t>
            </a:r>
            <a:r>
              <a:rPr lang="pl-PL" kern="0" dirty="0">
                <a:solidFill>
                  <a:schemeClr val="accent2"/>
                </a:solidFill>
              </a:rPr>
              <a:t>/</a:t>
            </a:r>
            <a:r>
              <a:rPr lang="pl-PL" kern="0" dirty="0" err="1">
                <a:solidFill>
                  <a:schemeClr val="accent2"/>
                </a:solidFill>
              </a:rPr>
              <a:t>tangorc</a:t>
            </a:r>
            <a:r>
              <a:rPr lang="pl-PL" kern="0" dirty="0">
                <a:solidFill>
                  <a:schemeClr val="accent2"/>
                </a:solidFill>
              </a:rPr>
              <a:t> w której ta zmienna jest </a:t>
            </a:r>
            <a:r>
              <a:rPr lang="pl-PL" kern="0" dirty="0" err="1">
                <a:solidFill>
                  <a:schemeClr val="accent2"/>
                </a:solidFill>
              </a:rPr>
              <a:t>zdefinowana</a:t>
            </a:r>
            <a:endParaRPr lang="pl-PL" kern="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400394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rostokąt 6"/>
          <p:cNvSpPr/>
          <p:nvPr/>
        </p:nvSpPr>
        <p:spPr>
          <a:xfrm>
            <a:off x="0" y="0"/>
            <a:ext cx="2843808" cy="11247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8" name="Obraz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78" y="259780"/>
            <a:ext cx="2304206" cy="605183"/>
          </a:xfrm>
          <a:prstGeom prst="rect">
            <a:avLst/>
          </a:prstGeom>
        </p:spPr>
      </p:pic>
      <p:sp>
        <p:nvSpPr>
          <p:cNvPr id="4098" name="Text Box 4"/>
          <p:cNvSpPr txBox="1">
            <a:spLocks noChangeArrowheads="1"/>
          </p:cNvSpPr>
          <p:nvPr/>
        </p:nvSpPr>
        <p:spPr bwMode="auto">
          <a:xfrm>
            <a:off x="323528" y="1412776"/>
            <a:ext cx="8382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lang="pl-PL" sz="2400" dirty="0">
              <a:latin typeface="Times New Roman" pitchFamily="18" charset="0"/>
            </a:endParaRPr>
          </a:p>
        </p:txBody>
      </p:sp>
      <p:sp>
        <p:nvSpPr>
          <p:cNvPr id="6" name="pole tekstowe 5"/>
          <p:cNvSpPr txBox="1"/>
          <p:nvPr/>
        </p:nvSpPr>
        <p:spPr>
          <a:xfrm>
            <a:off x="2839764" y="263907"/>
            <a:ext cx="42165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2800" b="1" dirty="0">
                <a:solidFill>
                  <a:schemeClr val="bg1"/>
                </a:solidFill>
              </a:rPr>
              <a:t>Narzędzia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" name="Prostokąt 1"/>
          <p:cNvSpPr/>
          <p:nvPr/>
        </p:nvSpPr>
        <p:spPr>
          <a:xfrm>
            <a:off x="683568" y="1268760"/>
            <a:ext cx="8021960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pl-PL" b="1" kern="0" dirty="0" err="1">
                <a:solidFill>
                  <a:schemeClr val="accent2"/>
                </a:solidFill>
              </a:rPr>
              <a:t>Jive</a:t>
            </a:r>
            <a:r>
              <a:rPr lang="pl-PL" b="1" kern="0" dirty="0">
                <a:solidFill>
                  <a:schemeClr val="accent2"/>
                </a:solidFill>
              </a:rPr>
              <a:t> </a:t>
            </a:r>
            <a:r>
              <a:rPr lang="pl-PL" kern="0" dirty="0">
                <a:solidFill>
                  <a:schemeClr val="accent2"/>
                </a:solidFill>
              </a:rPr>
              <a:t>–</a:t>
            </a:r>
            <a:r>
              <a:rPr lang="pl-PL" b="1" kern="0" dirty="0">
                <a:solidFill>
                  <a:schemeClr val="accent2"/>
                </a:solidFill>
              </a:rPr>
              <a:t> </a:t>
            </a:r>
            <a:r>
              <a:rPr lang="pl-PL" kern="0" dirty="0">
                <a:solidFill>
                  <a:schemeClr val="accent2"/>
                </a:solidFill>
              </a:rPr>
              <a:t>konfiguracja systemu</a:t>
            </a:r>
          </a:p>
          <a:p>
            <a:pPr marL="285750" marR="0" lvl="0" indent="-28575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pl-PL" b="1" kern="0" dirty="0">
                <a:solidFill>
                  <a:schemeClr val="accent2"/>
                </a:solidFill>
              </a:rPr>
              <a:t>Astor </a:t>
            </a:r>
            <a:r>
              <a:rPr lang="pl-PL" kern="0" dirty="0">
                <a:solidFill>
                  <a:schemeClr val="accent2"/>
                </a:solidFill>
              </a:rPr>
              <a:t>– zarządzanie systemem</a:t>
            </a:r>
          </a:p>
          <a:p>
            <a:pPr marL="285750" marR="0" lvl="0" indent="-28575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pl-PL" b="1" kern="0" dirty="0" err="1">
                <a:solidFill>
                  <a:schemeClr val="accent2"/>
                </a:solidFill>
              </a:rPr>
              <a:t>Jdraw</a:t>
            </a:r>
            <a:r>
              <a:rPr lang="pl-PL" b="1" kern="0" dirty="0">
                <a:solidFill>
                  <a:schemeClr val="accent2"/>
                </a:solidFill>
              </a:rPr>
              <a:t> </a:t>
            </a:r>
            <a:r>
              <a:rPr lang="pl-PL" kern="0" dirty="0">
                <a:solidFill>
                  <a:schemeClr val="accent2"/>
                </a:solidFill>
              </a:rPr>
              <a:t>– szybkie tworzenie paneli synoptycznych</a:t>
            </a:r>
          </a:p>
          <a:p>
            <a:pPr marL="285750" marR="0" lvl="0" indent="-28575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pl-PL" b="1" kern="0" dirty="0" err="1">
                <a:solidFill>
                  <a:schemeClr val="accent2"/>
                </a:solidFill>
              </a:rPr>
              <a:t>Pogo</a:t>
            </a:r>
            <a:r>
              <a:rPr lang="pl-PL" b="1" kern="0" dirty="0">
                <a:solidFill>
                  <a:schemeClr val="accent2"/>
                </a:solidFill>
              </a:rPr>
              <a:t> </a:t>
            </a:r>
            <a:r>
              <a:rPr lang="pl-PL" kern="0" dirty="0">
                <a:solidFill>
                  <a:schemeClr val="accent2"/>
                </a:solidFill>
              </a:rPr>
              <a:t>– tworzenie szkieletu </a:t>
            </a:r>
            <a:r>
              <a:rPr lang="pl-PL" kern="0" dirty="0" err="1">
                <a:solidFill>
                  <a:schemeClr val="accent2"/>
                </a:solidFill>
              </a:rPr>
              <a:t>device</a:t>
            </a:r>
            <a:r>
              <a:rPr lang="pl-PL" kern="0" dirty="0">
                <a:solidFill>
                  <a:schemeClr val="accent2"/>
                </a:solidFill>
              </a:rPr>
              <a:t> </a:t>
            </a:r>
            <a:r>
              <a:rPr lang="pl-PL" kern="0" dirty="0" err="1">
                <a:solidFill>
                  <a:schemeClr val="accent2"/>
                </a:solidFill>
              </a:rPr>
              <a:t>serverów</a:t>
            </a:r>
            <a:endParaRPr lang="pl-PL" kern="0" dirty="0">
              <a:solidFill>
                <a:schemeClr val="accent2"/>
              </a:solidFill>
            </a:endParaRPr>
          </a:p>
          <a:p>
            <a:pPr marL="285750" marR="0" lvl="0" indent="-28575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pl-PL" b="1" kern="0" dirty="0" err="1">
                <a:solidFill>
                  <a:schemeClr val="accent2"/>
                </a:solidFill>
              </a:rPr>
              <a:t>TaurusDesigner</a:t>
            </a:r>
            <a:r>
              <a:rPr lang="pl-PL" b="1" kern="0" dirty="0">
                <a:solidFill>
                  <a:schemeClr val="accent2"/>
                </a:solidFill>
              </a:rPr>
              <a:t> </a:t>
            </a:r>
            <a:r>
              <a:rPr lang="pl-PL" kern="0" dirty="0">
                <a:solidFill>
                  <a:schemeClr val="accent2"/>
                </a:solidFill>
              </a:rPr>
              <a:t>– tworzenie zaawansowanych GUI</a:t>
            </a:r>
          </a:p>
          <a:p>
            <a:pPr marL="285750" marR="0" lvl="0" indent="-28575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pl-PL" b="1" kern="0" dirty="0" err="1">
                <a:solidFill>
                  <a:schemeClr val="accent2"/>
                </a:solidFill>
              </a:rPr>
              <a:t>AtkPanel</a:t>
            </a:r>
            <a:r>
              <a:rPr lang="pl-PL" b="1" kern="0" dirty="0">
                <a:solidFill>
                  <a:schemeClr val="accent2"/>
                </a:solidFill>
              </a:rPr>
              <a:t> </a:t>
            </a:r>
            <a:r>
              <a:rPr lang="pl-PL" kern="0" dirty="0">
                <a:solidFill>
                  <a:schemeClr val="accent2"/>
                </a:solidFill>
              </a:rPr>
              <a:t>– podgląd urządzenia</a:t>
            </a:r>
          </a:p>
          <a:p>
            <a:pPr marL="285750" marR="0" lvl="0" indent="-28575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pl-PL" b="1" kern="0" dirty="0" err="1">
                <a:solidFill>
                  <a:schemeClr val="accent2"/>
                </a:solidFill>
              </a:rPr>
              <a:t>TaurusGui</a:t>
            </a:r>
            <a:r>
              <a:rPr lang="pl-PL" b="1" kern="0" dirty="0">
                <a:solidFill>
                  <a:schemeClr val="accent2"/>
                </a:solidFill>
              </a:rPr>
              <a:t> </a:t>
            </a:r>
            <a:r>
              <a:rPr lang="pl-PL" kern="0" dirty="0">
                <a:solidFill>
                  <a:schemeClr val="accent2"/>
                </a:solidFill>
              </a:rPr>
              <a:t>– dynamiczne tworzenie widoków</a:t>
            </a:r>
          </a:p>
          <a:p>
            <a:pPr marL="285750" marR="0" lvl="0" indent="-28575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pl-PL" b="1" kern="0" dirty="0" err="1">
                <a:solidFill>
                  <a:schemeClr val="accent2"/>
                </a:solidFill>
              </a:rPr>
              <a:t>TaurusPlot</a:t>
            </a:r>
            <a:r>
              <a:rPr lang="pl-PL" b="1" kern="0" dirty="0">
                <a:solidFill>
                  <a:schemeClr val="accent2"/>
                </a:solidFill>
              </a:rPr>
              <a:t>, </a:t>
            </a:r>
            <a:r>
              <a:rPr lang="pl-PL" b="1" kern="0" dirty="0" err="1">
                <a:solidFill>
                  <a:schemeClr val="accent2"/>
                </a:solidFill>
              </a:rPr>
              <a:t>TaurusTrend</a:t>
            </a:r>
            <a:r>
              <a:rPr lang="pl-PL" b="1" kern="0" dirty="0">
                <a:solidFill>
                  <a:schemeClr val="accent2"/>
                </a:solidFill>
              </a:rPr>
              <a:t> </a:t>
            </a:r>
            <a:r>
              <a:rPr lang="pl-PL" kern="0" dirty="0">
                <a:solidFill>
                  <a:schemeClr val="accent2"/>
                </a:solidFill>
              </a:rPr>
              <a:t>– wykresy, przebiegi</a:t>
            </a:r>
            <a:endParaRPr lang="pl-PL" b="1" kern="0" dirty="0">
              <a:solidFill>
                <a:schemeClr val="accent2"/>
              </a:solidFill>
            </a:endParaRPr>
          </a:p>
          <a:p>
            <a:pPr marL="285750" marR="0" lvl="0" indent="-28575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pl-PL" b="1" kern="0" dirty="0">
                <a:solidFill>
                  <a:schemeClr val="accent2"/>
                </a:solidFill>
              </a:rPr>
              <a:t>Mambo </a:t>
            </a:r>
            <a:r>
              <a:rPr lang="pl-PL" kern="0" dirty="0">
                <a:solidFill>
                  <a:schemeClr val="accent2"/>
                </a:solidFill>
              </a:rPr>
              <a:t>- archiwizacja</a:t>
            </a:r>
          </a:p>
          <a:p>
            <a:pPr marL="285750" marR="0" lvl="0" indent="-28575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pl-PL" b="1" kern="0" dirty="0" err="1">
                <a:solidFill>
                  <a:schemeClr val="accent2"/>
                </a:solidFill>
              </a:rPr>
              <a:t>Bensikin</a:t>
            </a:r>
            <a:r>
              <a:rPr lang="pl-PL" b="1" kern="0" dirty="0">
                <a:solidFill>
                  <a:schemeClr val="accent2"/>
                </a:solidFill>
              </a:rPr>
              <a:t> </a:t>
            </a:r>
            <a:r>
              <a:rPr lang="pl-PL" kern="0" dirty="0">
                <a:solidFill>
                  <a:schemeClr val="accent2"/>
                </a:solidFill>
              </a:rPr>
              <a:t>- receptury</a:t>
            </a:r>
          </a:p>
          <a:p>
            <a:pPr marR="0" lvl="0" algn="ctr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pl-PL" sz="2800" b="1" kern="0" dirty="0">
                <a:solidFill>
                  <a:srgbClr val="811B19"/>
                </a:solidFill>
              </a:rPr>
              <a:t>O nich już na kolejnych zajęciach </a:t>
            </a:r>
            <a:r>
              <a:rPr lang="pl-PL" sz="2800" b="1" kern="0" dirty="0">
                <a:solidFill>
                  <a:srgbClr val="811B19"/>
                </a:solidFill>
                <a:sym typeface="Wingdings" panose="05000000000000000000" pitchFamily="2" charset="2"/>
              </a:rPr>
              <a:t></a:t>
            </a:r>
            <a:r>
              <a:rPr lang="pl-PL" sz="2800" b="1" kern="0" dirty="0">
                <a:solidFill>
                  <a:srgbClr val="811B19"/>
                </a:solidFill>
              </a:rPr>
              <a:t>	</a:t>
            </a:r>
          </a:p>
        </p:txBody>
      </p:sp>
      <p:sp>
        <p:nvSpPr>
          <p:cNvPr id="9" name="pole tekstowe 8"/>
          <p:cNvSpPr txBox="1"/>
          <p:nvPr/>
        </p:nvSpPr>
        <p:spPr>
          <a:xfrm>
            <a:off x="123314" y="6462556"/>
            <a:ext cx="31566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600" dirty="0">
                <a:solidFill>
                  <a:schemeClr val="bg1"/>
                </a:solidFill>
              </a:rPr>
              <a:t>Na podstawie materiałów Solaris</a:t>
            </a:r>
          </a:p>
        </p:txBody>
      </p:sp>
    </p:spTree>
    <p:extLst>
      <p:ext uri="{BB962C8B-B14F-4D97-AF65-F5344CB8AC3E}">
        <p14:creationId xmlns:p14="http://schemas.microsoft.com/office/powerpoint/2010/main" val="3973003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rostokąt 6"/>
          <p:cNvSpPr/>
          <p:nvPr/>
        </p:nvSpPr>
        <p:spPr>
          <a:xfrm>
            <a:off x="0" y="0"/>
            <a:ext cx="2843808" cy="11247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8" name="Obraz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78" y="259780"/>
            <a:ext cx="2304206" cy="605183"/>
          </a:xfrm>
          <a:prstGeom prst="rect">
            <a:avLst/>
          </a:prstGeom>
        </p:spPr>
      </p:pic>
      <p:sp>
        <p:nvSpPr>
          <p:cNvPr id="4098" name="Text Box 4"/>
          <p:cNvSpPr txBox="1">
            <a:spLocks noChangeArrowheads="1"/>
          </p:cNvSpPr>
          <p:nvPr/>
        </p:nvSpPr>
        <p:spPr bwMode="auto">
          <a:xfrm>
            <a:off x="323528" y="1412776"/>
            <a:ext cx="8382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lang="pl-PL" sz="2400" dirty="0">
              <a:latin typeface="Times New Roman" pitchFamily="18" charset="0"/>
            </a:endParaRPr>
          </a:p>
        </p:txBody>
      </p:sp>
      <p:sp>
        <p:nvSpPr>
          <p:cNvPr id="6" name="pole tekstowe 5"/>
          <p:cNvSpPr txBox="1"/>
          <p:nvPr/>
        </p:nvSpPr>
        <p:spPr>
          <a:xfrm>
            <a:off x="2839764" y="263907"/>
            <a:ext cx="42165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2800" b="1" dirty="0">
                <a:solidFill>
                  <a:schemeClr val="bg1"/>
                </a:solidFill>
              </a:rPr>
              <a:t>Podsumowanie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" name="Prostokąt 1"/>
          <p:cNvSpPr/>
          <p:nvPr/>
        </p:nvSpPr>
        <p:spPr>
          <a:xfrm>
            <a:off x="503548" y="1124743"/>
            <a:ext cx="802196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pl-PL" b="1" kern="0" dirty="0">
                <a:solidFill>
                  <a:schemeClr val="accent2"/>
                </a:solidFill>
              </a:rPr>
              <a:t>Konsorcjum Tango Controls oraz społeczność</a:t>
            </a:r>
          </a:p>
          <a:p>
            <a:pPr marL="742950" lvl="1" indent="-28575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pl-PL" sz="2000" b="1" kern="0" dirty="0">
                <a:solidFill>
                  <a:srgbClr val="92D050"/>
                </a:solidFill>
              </a:rPr>
              <a:t>45</a:t>
            </a:r>
            <a:r>
              <a:rPr lang="pl-PL" b="1" kern="0" dirty="0">
                <a:solidFill>
                  <a:schemeClr val="accent2"/>
                </a:solidFill>
              </a:rPr>
              <a:t> </a:t>
            </a:r>
            <a:r>
              <a:rPr lang="pl-PL" kern="0" dirty="0">
                <a:solidFill>
                  <a:schemeClr val="accent2"/>
                </a:solidFill>
              </a:rPr>
              <a:t>instytucji</a:t>
            </a:r>
          </a:p>
          <a:p>
            <a:pPr marL="742950" lvl="1" indent="-28575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pl-PL" sz="2000" b="1" kern="0" dirty="0">
                <a:solidFill>
                  <a:srgbClr val="92D050"/>
                </a:solidFill>
              </a:rPr>
              <a:t>480</a:t>
            </a:r>
            <a:r>
              <a:rPr lang="pl-PL" b="1" kern="0" dirty="0">
                <a:solidFill>
                  <a:schemeClr val="accent2"/>
                </a:solidFill>
              </a:rPr>
              <a:t> </a:t>
            </a:r>
            <a:r>
              <a:rPr lang="pl-PL" kern="0" dirty="0">
                <a:solidFill>
                  <a:schemeClr val="accent2"/>
                </a:solidFill>
              </a:rPr>
              <a:t>zarejestrowanych użytkowników</a:t>
            </a:r>
          </a:p>
          <a:p>
            <a:pPr marL="742950" lvl="1" indent="-28575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pl-PL" kern="0" dirty="0">
                <a:solidFill>
                  <a:schemeClr val="accent2"/>
                </a:solidFill>
              </a:rPr>
              <a:t>Wsparcie dla ponad </a:t>
            </a:r>
            <a:r>
              <a:rPr lang="pl-PL" sz="2000" b="1" kern="0" dirty="0">
                <a:solidFill>
                  <a:srgbClr val="92D050"/>
                </a:solidFill>
              </a:rPr>
              <a:t>600</a:t>
            </a:r>
            <a:r>
              <a:rPr lang="pl-PL" kern="0" dirty="0">
                <a:solidFill>
                  <a:schemeClr val="accent2"/>
                </a:solidFill>
              </a:rPr>
              <a:t> klas urządzeń</a:t>
            </a:r>
          </a:p>
          <a:p>
            <a:pPr marL="285750" marR="0" lvl="0" indent="-28575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pl-PL" b="1" kern="0" dirty="0">
                <a:solidFill>
                  <a:schemeClr val="accent2"/>
                </a:solidFill>
              </a:rPr>
              <a:t>Dokumentacja:</a:t>
            </a:r>
          </a:p>
          <a:p>
            <a:pPr marR="0" lvl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pl-PL" kern="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	http://tango-controls.readthedocs.io/en/latest/</a:t>
            </a:r>
            <a:endParaRPr lang="pl-PL" kern="0" dirty="0">
              <a:solidFill>
                <a:schemeClr val="accent2"/>
              </a:solidFill>
            </a:endParaRPr>
          </a:p>
          <a:p>
            <a:pPr lvl="1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pl-PL" kern="0" dirty="0">
              <a:solidFill>
                <a:schemeClr val="accent2"/>
              </a:solidFill>
            </a:endParaRPr>
          </a:p>
        </p:txBody>
      </p:sp>
      <p:sp>
        <p:nvSpPr>
          <p:cNvPr id="3" name="Prostokąt 2"/>
          <p:cNvSpPr/>
          <p:nvPr/>
        </p:nvSpPr>
        <p:spPr>
          <a:xfrm>
            <a:off x="503548" y="4005064"/>
            <a:ext cx="8338716" cy="24468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b="1" dirty="0">
                <a:solidFill>
                  <a:schemeClr val="accent6"/>
                </a:solidFill>
              </a:rPr>
              <a:t>Do czego może przydać się Tango Controls: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l-PL" dirty="0">
                <a:solidFill>
                  <a:schemeClr val="accent6"/>
                </a:solidFill>
              </a:rPr>
              <a:t>Do </a:t>
            </a:r>
            <a:r>
              <a:rPr lang="pl-PL" dirty="0">
                <a:solidFill>
                  <a:srgbClr val="92D050"/>
                </a:solidFill>
              </a:rPr>
              <a:t>Łączenia</a:t>
            </a:r>
            <a:r>
              <a:rPr lang="pl-PL" dirty="0">
                <a:solidFill>
                  <a:schemeClr val="accent6"/>
                </a:solidFill>
              </a:rPr>
              <a:t> pojedynczych urządzeń we wspólny system</a:t>
            </a:r>
            <a:endParaRPr lang="en-US" dirty="0">
              <a:solidFill>
                <a:schemeClr val="accent6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l-PL" dirty="0">
                <a:solidFill>
                  <a:schemeClr val="accent6"/>
                </a:solidFill>
              </a:rPr>
              <a:t>Do dostarczania, </a:t>
            </a:r>
            <a:r>
              <a:rPr lang="pl-PL" dirty="0">
                <a:solidFill>
                  <a:srgbClr val="92D050"/>
                </a:solidFill>
              </a:rPr>
              <a:t>zbierania</a:t>
            </a:r>
            <a:r>
              <a:rPr lang="pl-PL" dirty="0">
                <a:solidFill>
                  <a:schemeClr val="accent6"/>
                </a:solidFill>
              </a:rPr>
              <a:t> i archiwizacji danych </a:t>
            </a:r>
            <a:r>
              <a:rPr lang="pl-PL" dirty="0">
                <a:solidFill>
                  <a:srgbClr val="92D050"/>
                </a:solidFill>
              </a:rPr>
              <a:t>pomiarowych</a:t>
            </a:r>
            <a:endParaRPr lang="en-US" dirty="0">
              <a:solidFill>
                <a:srgbClr val="92D050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l-PL" dirty="0">
                <a:solidFill>
                  <a:schemeClr val="accent6"/>
                </a:solidFill>
              </a:rPr>
              <a:t>Do </a:t>
            </a:r>
            <a:r>
              <a:rPr lang="pl-PL" dirty="0">
                <a:solidFill>
                  <a:srgbClr val="92D050"/>
                </a:solidFill>
              </a:rPr>
              <a:t>sterowania</a:t>
            </a:r>
            <a:r>
              <a:rPr lang="pl-PL" dirty="0">
                <a:solidFill>
                  <a:schemeClr val="accent6"/>
                </a:solidFill>
              </a:rPr>
              <a:t> i </a:t>
            </a:r>
            <a:r>
              <a:rPr lang="pl-PL" dirty="0">
                <a:solidFill>
                  <a:srgbClr val="92D050"/>
                </a:solidFill>
              </a:rPr>
              <a:t>monitorowania</a:t>
            </a:r>
            <a:r>
              <a:rPr lang="pl-PL" dirty="0">
                <a:solidFill>
                  <a:schemeClr val="accent6"/>
                </a:solidFill>
              </a:rPr>
              <a:t> urządzeniami w ustandaryzowany sposób</a:t>
            </a:r>
            <a:endParaRPr lang="en-US" dirty="0">
              <a:solidFill>
                <a:schemeClr val="accent6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l-PL" dirty="0">
                <a:solidFill>
                  <a:schemeClr val="accent6"/>
                </a:solidFill>
              </a:rPr>
              <a:t>Do </a:t>
            </a:r>
            <a:r>
              <a:rPr lang="pl-PL" dirty="0">
                <a:solidFill>
                  <a:srgbClr val="92D050"/>
                </a:solidFill>
              </a:rPr>
              <a:t>zarządzania</a:t>
            </a:r>
            <a:r>
              <a:rPr lang="pl-PL" dirty="0">
                <a:solidFill>
                  <a:schemeClr val="accent6"/>
                </a:solidFill>
              </a:rPr>
              <a:t> systemami sterowania</a:t>
            </a:r>
            <a:endParaRPr lang="en-US" dirty="0">
              <a:solidFill>
                <a:schemeClr val="accent6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l-PL" dirty="0">
                <a:solidFill>
                  <a:schemeClr val="accent6"/>
                </a:solidFill>
              </a:rPr>
              <a:t>…</a:t>
            </a:r>
            <a:endParaRPr lang="en-US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5243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3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rostokąt 9"/>
          <p:cNvSpPr/>
          <p:nvPr/>
        </p:nvSpPr>
        <p:spPr>
          <a:xfrm>
            <a:off x="0" y="0"/>
            <a:ext cx="2843808" cy="11247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11" name="Obraz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78" y="259780"/>
            <a:ext cx="2304206" cy="605183"/>
          </a:xfrm>
          <a:prstGeom prst="rect">
            <a:avLst/>
          </a:prstGeom>
        </p:spPr>
      </p:pic>
      <p:pic>
        <p:nvPicPr>
          <p:cNvPr id="2" name="Picture 10" descr="C:\Documents and Settings\Piotr Zabicki\Pulpit\solaris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5825" y="166688"/>
            <a:ext cx="1654175" cy="598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pole tekstowe 3"/>
          <p:cNvSpPr txBox="1"/>
          <p:nvPr/>
        </p:nvSpPr>
        <p:spPr>
          <a:xfrm>
            <a:off x="2771800" y="265876"/>
            <a:ext cx="42165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ctr"/>
            <a:r>
              <a:rPr lang="pl-PL" sz="2000" b="1" dirty="0">
                <a:solidFill>
                  <a:srgbClr val="FFFFFF"/>
                </a:solidFill>
              </a:rPr>
              <a:t>Dziękuję</a:t>
            </a:r>
            <a:endParaRPr lang="en-US" sz="1400" b="1" dirty="0">
              <a:solidFill>
                <a:srgbClr val="FFFFFF"/>
              </a:solidFill>
            </a:endParaRPr>
          </a:p>
        </p:txBody>
      </p:sp>
      <p:sp>
        <p:nvSpPr>
          <p:cNvPr id="5" name="Prostokąt 4"/>
          <p:cNvSpPr/>
          <p:nvPr/>
        </p:nvSpPr>
        <p:spPr>
          <a:xfrm>
            <a:off x="7273853" y="1720965"/>
            <a:ext cx="936104" cy="221599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l-PL" sz="138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?</a:t>
            </a:r>
          </a:p>
        </p:txBody>
      </p:sp>
      <p:sp>
        <p:nvSpPr>
          <p:cNvPr id="6" name="Prostokąt 5"/>
          <p:cNvSpPr/>
          <p:nvPr/>
        </p:nvSpPr>
        <p:spPr>
          <a:xfrm>
            <a:off x="1177963" y="3275584"/>
            <a:ext cx="370787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sz="2400" b="1" dirty="0">
                <a:solidFill>
                  <a:srgbClr val="C00000"/>
                </a:solidFill>
              </a:rPr>
              <a:t>www.tango-controls.org</a:t>
            </a:r>
          </a:p>
        </p:txBody>
      </p:sp>
      <p:sp>
        <p:nvSpPr>
          <p:cNvPr id="7" name="Prostokąt 6"/>
          <p:cNvSpPr/>
          <p:nvPr/>
        </p:nvSpPr>
        <p:spPr>
          <a:xfrm>
            <a:off x="1498171" y="4942297"/>
            <a:ext cx="681930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sz="2400" b="1" dirty="0">
                <a:solidFill>
                  <a:srgbClr val="C00000"/>
                </a:solidFill>
              </a:rPr>
              <a:t>http://www.tango-controls.org/resources/dsc/</a:t>
            </a:r>
          </a:p>
        </p:txBody>
      </p:sp>
      <p:sp>
        <p:nvSpPr>
          <p:cNvPr id="8" name="Prostokąt 7"/>
          <p:cNvSpPr/>
          <p:nvPr/>
        </p:nvSpPr>
        <p:spPr>
          <a:xfrm>
            <a:off x="1475656" y="4025796"/>
            <a:ext cx="51876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sz="2400" b="1" dirty="0">
                <a:solidFill>
                  <a:srgbClr val="C00000"/>
                </a:solidFill>
              </a:rPr>
              <a:t>https://github.com/tango-controls/</a:t>
            </a:r>
          </a:p>
        </p:txBody>
      </p:sp>
      <p:pic>
        <p:nvPicPr>
          <p:cNvPr id="1026" name="Picture 2" descr="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720965"/>
            <a:ext cx="4344263" cy="1383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Prostokąt 2"/>
          <p:cNvSpPr/>
          <p:nvPr/>
        </p:nvSpPr>
        <p:spPr>
          <a:xfrm>
            <a:off x="1022150" y="5862720"/>
            <a:ext cx="52116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b="1" dirty="0">
                <a:solidFill>
                  <a:srgbClr val="811B19"/>
                </a:solidFill>
              </a:rPr>
              <a:t>http://tango-controls.readthedocs.io/en/latest/</a:t>
            </a:r>
          </a:p>
        </p:txBody>
      </p:sp>
    </p:spTree>
    <p:extLst>
      <p:ext uri="{BB962C8B-B14F-4D97-AF65-F5344CB8AC3E}">
        <p14:creationId xmlns:p14="http://schemas.microsoft.com/office/powerpoint/2010/main" val="22736210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rostokąt 3"/>
          <p:cNvSpPr/>
          <p:nvPr/>
        </p:nvSpPr>
        <p:spPr>
          <a:xfrm>
            <a:off x="0" y="0"/>
            <a:ext cx="2843808" cy="11247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" name="pole tekstowe 4"/>
          <p:cNvSpPr txBox="1"/>
          <p:nvPr/>
        </p:nvSpPr>
        <p:spPr>
          <a:xfrm>
            <a:off x="3005596" y="300761"/>
            <a:ext cx="57574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2800" b="1" dirty="0">
                <a:solidFill>
                  <a:schemeClr val="bg1"/>
                </a:solidFill>
              </a:rPr>
              <a:t>Solaris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6" name="Obraz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78" y="259780"/>
            <a:ext cx="2304206" cy="605183"/>
          </a:xfrm>
          <a:prstGeom prst="rect">
            <a:avLst/>
          </a:prstGeom>
        </p:spPr>
      </p:pic>
      <p:sp>
        <p:nvSpPr>
          <p:cNvPr id="11" name="Text Box 2"/>
          <p:cNvSpPr txBox="1">
            <a:spLocks noChangeArrowheads="1"/>
          </p:cNvSpPr>
          <p:nvPr/>
        </p:nvSpPr>
        <p:spPr bwMode="auto">
          <a:xfrm>
            <a:off x="381000" y="1371600"/>
            <a:ext cx="8382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lang="pl-PL" sz="2400">
              <a:latin typeface="Times New Roman" pitchFamily="18" charset="0"/>
            </a:endParaRPr>
          </a:p>
        </p:txBody>
      </p:sp>
      <p:sp>
        <p:nvSpPr>
          <p:cNvPr id="12" name="Text Box 5"/>
          <p:cNvSpPr txBox="1">
            <a:spLocks noChangeArrowheads="1"/>
          </p:cNvSpPr>
          <p:nvPr/>
        </p:nvSpPr>
        <p:spPr bwMode="auto">
          <a:xfrm>
            <a:off x="381000" y="1899973"/>
            <a:ext cx="8382000" cy="21852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pl-PL" sz="1600" dirty="0">
                <a:solidFill>
                  <a:srgbClr val="002060"/>
                </a:solidFill>
                <a:latin typeface="Tahoma" pitchFamily="34" charset="0"/>
                <a:ea typeface="ＭＳ Ｐゴシック" pitchFamily="34" charset="-128"/>
                <a:cs typeface="Tahoma" pitchFamily="34" charset="0"/>
              </a:rPr>
              <a:t>Solaris został wybudowany we współpracy z ośrodkiem MAX IV (Lund, Szwecja)</a:t>
            </a:r>
            <a:r>
              <a:rPr lang="en-US" sz="1600" dirty="0">
                <a:solidFill>
                  <a:srgbClr val="002060"/>
                </a:solidFill>
                <a:latin typeface="Tahoma" pitchFamily="34" charset="0"/>
                <a:ea typeface="ＭＳ Ｐゴシック" pitchFamily="34" charset="-128"/>
                <a:cs typeface="Tahoma" pitchFamily="34" charset="0"/>
              </a:rPr>
              <a:t>.</a:t>
            </a:r>
            <a:r>
              <a:rPr lang="pl-PL" sz="1600" dirty="0">
                <a:solidFill>
                  <a:srgbClr val="002060"/>
                </a:solidFill>
                <a:latin typeface="Tahoma" pitchFamily="34" charset="0"/>
                <a:ea typeface="ＭＳ Ｐゴシック" pitchFamily="34" charset="-128"/>
                <a:cs typeface="Tahoma" pitchFamily="34" charset="0"/>
              </a:rPr>
              <a:t> </a:t>
            </a:r>
          </a:p>
          <a:p>
            <a:pPr eaLnBrk="1" hangingPunct="1">
              <a:spcBef>
                <a:spcPct val="50000"/>
              </a:spcBef>
            </a:pPr>
            <a:r>
              <a:rPr lang="pl-PL" sz="1600" dirty="0">
                <a:solidFill>
                  <a:srgbClr val="002060"/>
                </a:solidFill>
                <a:latin typeface="Tahoma" pitchFamily="34" charset="0"/>
                <a:ea typeface="ＭＳ Ｐゴシック" pitchFamily="34" charset="-128"/>
                <a:cs typeface="Tahoma" pitchFamily="34" charset="0"/>
              </a:rPr>
              <a:t>Jest bliźniaczym synchrotronem tamtejszego urządzenia o energii 1.5GeV.</a:t>
            </a:r>
            <a:r>
              <a:rPr lang="en-US" sz="1600" i="1" dirty="0">
                <a:solidFill>
                  <a:srgbClr val="002060"/>
                </a:solidFill>
                <a:latin typeface="Tahoma" pitchFamily="34" charset="0"/>
                <a:ea typeface="ＭＳ Ｐゴシック" pitchFamily="34" charset="-128"/>
                <a:cs typeface="Tahoma" pitchFamily="34" charset="0"/>
              </a:rPr>
              <a:t> </a:t>
            </a:r>
            <a:endParaRPr lang="pl-PL" sz="1600" i="1" dirty="0">
              <a:solidFill>
                <a:srgbClr val="002060"/>
              </a:solidFill>
              <a:latin typeface="Tahoma" pitchFamily="34" charset="0"/>
              <a:ea typeface="ＭＳ Ｐゴシック" pitchFamily="34" charset="-128"/>
              <a:cs typeface="Tahoma" pitchFamily="34" charset="0"/>
            </a:endParaRPr>
          </a:p>
          <a:p>
            <a:pPr eaLnBrk="1" hangingPunct="1">
              <a:spcBef>
                <a:spcPct val="50000"/>
              </a:spcBef>
            </a:pPr>
            <a:r>
              <a:rPr lang="pl-PL" sz="1600" i="1" dirty="0">
                <a:solidFill>
                  <a:srgbClr val="002060"/>
                </a:solidFill>
                <a:latin typeface="Tahoma" pitchFamily="34" charset="0"/>
                <a:ea typeface="ＭＳ Ｐゴシック" pitchFamily="34" charset="-128"/>
                <a:cs typeface="Tahoma" pitchFamily="34" charset="0"/>
              </a:rPr>
              <a:t>	Pierwsze elektrony: 19 Grudzień, 2014</a:t>
            </a:r>
          </a:p>
          <a:p>
            <a:pPr eaLnBrk="1" hangingPunct="1">
              <a:spcBef>
                <a:spcPct val="50000"/>
              </a:spcBef>
            </a:pPr>
            <a:r>
              <a:rPr lang="pl-PL" sz="1600" i="1" dirty="0">
                <a:solidFill>
                  <a:srgbClr val="002060"/>
                </a:solidFill>
                <a:latin typeface="Tahoma" pitchFamily="34" charset="0"/>
                <a:ea typeface="ＭＳ Ｐゴシック" pitchFamily="34" charset="-128"/>
                <a:cs typeface="Tahoma" pitchFamily="34" charset="0"/>
              </a:rPr>
              <a:t>	Pierwsze światło: Kwiecień, 2015</a:t>
            </a:r>
          </a:p>
          <a:p>
            <a:pPr eaLnBrk="1" hangingPunct="1">
              <a:spcBef>
                <a:spcPct val="50000"/>
              </a:spcBef>
            </a:pPr>
            <a:r>
              <a:rPr lang="pl-PL" sz="1600" i="1" dirty="0">
                <a:solidFill>
                  <a:srgbClr val="002060"/>
                </a:solidFill>
                <a:latin typeface="Tahoma" pitchFamily="34" charset="0"/>
                <a:ea typeface="ＭＳ Ｐゴシック" pitchFamily="34" charset="-128"/>
                <a:cs typeface="Tahoma" pitchFamily="34" charset="0"/>
              </a:rPr>
              <a:t>	Aktualnie uruchamianie dwóch linii pomiarowych oraz budowa kolejnej</a:t>
            </a:r>
          </a:p>
          <a:p>
            <a:pPr eaLnBrk="1" hangingPunct="1">
              <a:spcBef>
                <a:spcPct val="50000"/>
              </a:spcBef>
            </a:pPr>
            <a:endParaRPr lang="en-US" sz="1600" i="1" dirty="0">
              <a:solidFill>
                <a:srgbClr val="002060"/>
              </a:solidFill>
              <a:latin typeface="Tahoma" pitchFamily="34" charset="0"/>
              <a:ea typeface="ＭＳ Ｐゴシック" pitchFamily="34" charset="-128"/>
              <a:cs typeface="Tahoma" pitchFamily="34" charset="0"/>
            </a:endParaRP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4509120"/>
            <a:ext cx="3908425" cy="1336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4293096"/>
            <a:ext cx="3446770" cy="1265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55459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rostokąt 12"/>
          <p:cNvSpPr/>
          <p:nvPr/>
        </p:nvSpPr>
        <p:spPr>
          <a:xfrm>
            <a:off x="0" y="0"/>
            <a:ext cx="2843808" cy="11247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4" name="pole tekstowe 13"/>
          <p:cNvSpPr txBox="1"/>
          <p:nvPr/>
        </p:nvSpPr>
        <p:spPr>
          <a:xfrm>
            <a:off x="3005596" y="300761"/>
            <a:ext cx="57574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2800" b="1" dirty="0">
                <a:solidFill>
                  <a:schemeClr val="bg1"/>
                </a:solidFill>
              </a:rPr>
              <a:t>Synchrotron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320342" y="1052736"/>
            <a:ext cx="4629200" cy="70609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pl-PL" sz="2400" kern="0" dirty="0">
                <a:solidFill>
                  <a:srgbClr val="002060"/>
                </a:solidFill>
              </a:rPr>
              <a:t>Wytwarzanie promieniowania synchrotronowego</a:t>
            </a:r>
            <a:br>
              <a:rPr lang="en-US" sz="2400" kern="0" dirty="0">
                <a:solidFill>
                  <a:srgbClr val="002060"/>
                </a:solidFill>
              </a:rPr>
            </a:br>
            <a:r>
              <a:rPr lang="pl-PL" sz="1800" kern="0" dirty="0">
                <a:solidFill>
                  <a:srgbClr val="002060"/>
                </a:solidFill>
              </a:rPr>
              <a:t>ładunek (elektrony) w polu magnetyczny,</a:t>
            </a:r>
            <a:endParaRPr lang="en-US" sz="1800" kern="0" dirty="0">
              <a:solidFill>
                <a:srgbClr val="002060"/>
              </a:solidFill>
            </a:endParaRPr>
          </a:p>
        </p:txBody>
      </p:sp>
      <p:pic>
        <p:nvPicPr>
          <p:cNvPr id="6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004" y="2455364"/>
            <a:ext cx="4878413" cy="1570849"/>
          </a:xfrm>
          <a:prstGeom prst="rect">
            <a:avLst/>
          </a:prstGeom>
        </p:spPr>
      </p:pic>
      <p:sp>
        <p:nvSpPr>
          <p:cNvPr id="7" name="Line Callout 1 8"/>
          <p:cNvSpPr/>
          <p:nvPr/>
        </p:nvSpPr>
        <p:spPr>
          <a:xfrm>
            <a:off x="119663" y="1653534"/>
            <a:ext cx="1860049" cy="318924"/>
          </a:xfrm>
          <a:prstGeom prst="borderCallout1">
            <a:avLst>
              <a:gd name="adj1" fmla="val 109486"/>
              <a:gd name="adj2" fmla="val 63047"/>
              <a:gd name="adj3" fmla="val 348287"/>
              <a:gd name="adj4" fmla="val 90810"/>
            </a:avLst>
          </a:prstGeom>
          <a:solidFill>
            <a:schemeClr val="bg1"/>
          </a:solidFill>
          <a:ln w="25400">
            <a:solidFill>
              <a:schemeClr val="accent4">
                <a:lumMod val="50000"/>
                <a:lumOff val="50000"/>
              </a:schemeClr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>
            <a:spAutoFit/>
          </a:bodyPr>
          <a:lstStyle/>
          <a:p>
            <a:pPr algn="ctr"/>
            <a:r>
              <a:rPr lang="pl-PL" sz="1600" dirty="0">
                <a:solidFill>
                  <a:srgbClr val="000000"/>
                </a:solidFill>
              </a:rPr>
              <a:t>Wiązka elektronów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8" name="Line Callout 1 9"/>
          <p:cNvSpPr/>
          <p:nvPr/>
        </p:nvSpPr>
        <p:spPr>
          <a:xfrm>
            <a:off x="98797" y="3866751"/>
            <a:ext cx="1515939" cy="318924"/>
          </a:xfrm>
          <a:prstGeom prst="borderCallout1">
            <a:avLst>
              <a:gd name="adj1" fmla="val 1503"/>
              <a:gd name="adj2" fmla="val 87331"/>
              <a:gd name="adj3" fmla="val -219184"/>
              <a:gd name="adj4" fmla="val 175521"/>
            </a:avLst>
          </a:prstGeom>
          <a:solidFill>
            <a:schemeClr val="bg1"/>
          </a:solidFill>
          <a:ln w="25400">
            <a:solidFill>
              <a:schemeClr val="accent4">
                <a:lumMod val="50000"/>
                <a:lumOff val="50000"/>
              </a:schemeClr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>
            <a:normAutofit fontScale="92500"/>
          </a:bodyPr>
          <a:lstStyle/>
          <a:p>
            <a:pPr algn="ctr"/>
            <a:r>
              <a:rPr lang="pl-PL" sz="1600" dirty="0">
                <a:solidFill>
                  <a:srgbClr val="000000"/>
                </a:solidFill>
              </a:rPr>
              <a:t>Pole magnetyczne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9" name="Line Callout 1 10"/>
          <p:cNvSpPr/>
          <p:nvPr/>
        </p:nvSpPr>
        <p:spPr>
          <a:xfrm>
            <a:off x="2032271" y="4473360"/>
            <a:ext cx="1515939" cy="565146"/>
          </a:xfrm>
          <a:prstGeom prst="borderCallout1">
            <a:avLst>
              <a:gd name="adj1" fmla="val -9668"/>
              <a:gd name="adj2" fmla="val 77931"/>
              <a:gd name="adj3" fmla="val -166403"/>
              <a:gd name="adj4" fmla="val 146483"/>
            </a:avLst>
          </a:prstGeom>
          <a:solidFill>
            <a:schemeClr val="bg1"/>
          </a:solidFill>
          <a:ln w="25400">
            <a:solidFill>
              <a:schemeClr val="accent4">
                <a:lumMod val="50000"/>
                <a:lumOff val="50000"/>
              </a:schemeClr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>
            <a:spAutoFit/>
          </a:bodyPr>
          <a:lstStyle/>
          <a:p>
            <a:pPr algn="ctr"/>
            <a:r>
              <a:rPr lang="pl-PL" sz="1600" dirty="0">
                <a:solidFill>
                  <a:srgbClr val="000000"/>
                </a:solidFill>
              </a:rPr>
              <a:t>Promieniowanie (światło)</a:t>
            </a:r>
            <a:endParaRPr lang="en-US" sz="1600" dirty="0">
              <a:solidFill>
                <a:srgbClr val="000000"/>
              </a:solidFill>
            </a:endParaRPr>
          </a:p>
        </p:txBody>
      </p:sp>
      <p:pic>
        <p:nvPicPr>
          <p:cNvPr id="10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3613" y="4190627"/>
            <a:ext cx="5062673" cy="2528136"/>
          </a:xfrm>
          <a:prstGeom prst="rect">
            <a:avLst/>
          </a:prstGeom>
        </p:spPr>
      </p:pic>
      <p:sp>
        <p:nvSpPr>
          <p:cNvPr id="11" name="Isosceles Triangle 11"/>
          <p:cNvSpPr/>
          <p:nvPr/>
        </p:nvSpPr>
        <p:spPr>
          <a:xfrm rot="17249852">
            <a:off x="4293960" y="2232294"/>
            <a:ext cx="480498" cy="2785624"/>
          </a:xfrm>
          <a:prstGeom prst="triangle">
            <a:avLst/>
          </a:prstGeom>
          <a:gradFill flip="none" rotWithShape="1">
            <a:gsLst>
              <a:gs pos="58000">
                <a:srgbClr val="89CE5A"/>
              </a:gs>
              <a:gs pos="41000">
                <a:srgbClr val="FFFF00"/>
              </a:gs>
              <a:gs pos="72000">
                <a:srgbClr val="00B0F0"/>
              </a:gs>
              <a:gs pos="89000">
                <a:srgbClr val="FF71BF"/>
              </a:gs>
              <a:gs pos="2000">
                <a:srgbClr val="FF0000"/>
              </a:gs>
              <a:gs pos="23000">
                <a:srgbClr val="FFC000"/>
              </a:gs>
            </a:gsLst>
            <a:lin ang="0" scaled="1"/>
            <a:tileRect/>
          </a:gradFill>
          <a:ln w="9525">
            <a:solidFill>
              <a:schemeClr val="accent4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93993"/>
            <a:ext cx="2300406" cy="786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pole tekstowe 1"/>
          <p:cNvSpPr txBox="1"/>
          <p:nvPr/>
        </p:nvSpPr>
        <p:spPr>
          <a:xfrm>
            <a:off x="123314" y="6462556"/>
            <a:ext cx="31566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600" dirty="0">
                <a:solidFill>
                  <a:schemeClr val="bg1"/>
                </a:solidFill>
              </a:rPr>
              <a:t>Na podstawie materiałów Solaris</a:t>
            </a:r>
          </a:p>
        </p:txBody>
      </p:sp>
    </p:spTree>
    <p:extLst>
      <p:ext uri="{BB962C8B-B14F-4D97-AF65-F5344CB8AC3E}">
        <p14:creationId xmlns:p14="http://schemas.microsoft.com/office/powerpoint/2010/main" val="3236620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rostokąt 12"/>
          <p:cNvSpPr/>
          <p:nvPr/>
        </p:nvSpPr>
        <p:spPr>
          <a:xfrm>
            <a:off x="0" y="0"/>
            <a:ext cx="2843808" cy="11247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4" name="pole tekstowe 13"/>
          <p:cNvSpPr txBox="1"/>
          <p:nvPr/>
        </p:nvSpPr>
        <p:spPr>
          <a:xfrm>
            <a:off x="3005596" y="300761"/>
            <a:ext cx="57574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2800" b="1" dirty="0">
                <a:solidFill>
                  <a:schemeClr val="bg1"/>
                </a:solidFill>
              </a:rPr>
              <a:t>Synchrotron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49283"/>
            <a:ext cx="2300406" cy="786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Rectangle 5"/>
          <p:cNvSpPr/>
          <p:nvPr/>
        </p:nvSpPr>
        <p:spPr>
          <a:xfrm>
            <a:off x="5543369" y="2098367"/>
            <a:ext cx="1080120" cy="144016"/>
          </a:xfrm>
          <a:prstGeom prst="rect">
            <a:avLst/>
          </a:prstGeom>
          <a:solidFill>
            <a:schemeClr val="accent1">
              <a:alpha val="50000"/>
            </a:schemeClr>
          </a:solidFill>
          <a:ln w="9525">
            <a:solidFill>
              <a:schemeClr val="accent4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0" name="Rectangle 7"/>
          <p:cNvSpPr/>
          <p:nvPr/>
        </p:nvSpPr>
        <p:spPr>
          <a:xfrm rot="2728793">
            <a:off x="6619047" y="2582047"/>
            <a:ext cx="1080120" cy="144016"/>
          </a:xfrm>
          <a:prstGeom prst="rect">
            <a:avLst/>
          </a:prstGeom>
          <a:solidFill>
            <a:schemeClr val="accent1">
              <a:alpha val="50000"/>
            </a:schemeClr>
          </a:solidFill>
          <a:ln w="9525">
            <a:solidFill>
              <a:schemeClr val="accent4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1" name="Block Arc 15"/>
          <p:cNvSpPr/>
          <p:nvPr/>
        </p:nvSpPr>
        <p:spPr>
          <a:xfrm rot="1334552">
            <a:off x="4213247" y="1948012"/>
            <a:ext cx="3693593" cy="3421634"/>
          </a:xfrm>
          <a:prstGeom prst="blockArc">
            <a:avLst>
              <a:gd name="adj1" fmla="val 15454795"/>
              <a:gd name="adj2" fmla="val 16987745"/>
              <a:gd name="adj3" fmla="val 7738"/>
            </a:avLst>
          </a:prstGeom>
          <a:solidFill>
            <a:srgbClr val="00B050"/>
          </a:solidFill>
          <a:ln w="9525">
            <a:solidFill>
              <a:schemeClr val="accent4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2" name="Rectangle 6"/>
          <p:cNvSpPr/>
          <p:nvPr/>
        </p:nvSpPr>
        <p:spPr>
          <a:xfrm rot="2698585">
            <a:off x="4356123" y="4861897"/>
            <a:ext cx="1080120" cy="144016"/>
          </a:xfrm>
          <a:prstGeom prst="rect">
            <a:avLst/>
          </a:prstGeom>
          <a:solidFill>
            <a:schemeClr val="accent1">
              <a:alpha val="50000"/>
            </a:schemeClr>
          </a:solidFill>
          <a:ln w="9525">
            <a:solidFill>
              <a:schemeClr val="accent4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3" name="Rectangle 8"/>
          <p:cNvSpPr/>
          <p:nvPr/>
        </p:nvSpPr>
        <p:spPr>
          <a:xfrm rot="18930835">
            <a:off x="6583784" y="4884687"/>
            <a:ext cx="1080120" cy="144016"/>
          </a:xfrm>
          <a:prstGeom prst="rect">
            <a:avLst/>
          </a:prstGeom>
          <a:solidFill>
            <a:schemeClr val="accent1">
              <a:alpha val="50000"/>
            </a:schemeClr>
          </a:solidFill>
          <a:ln w="9525">
            <a:solidFill>
              <a:schemeClr val="accent4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4" name="Rectangle 9"/>
          <p:cNvSpPr/>
          <p:nvPr/>
        </p:nvSpPr>
        <p:spPr>
          <a:xfrm rot="18913276">
            <a:off x="4335614" y="2555567"/>
            <a:ext cx="1080120" cy="144016"/>
          </a:xfrm>
          <a:prstGeom prst="rect">
            <a:avLst/>
          </a:prstGeom>
          <a:solidFill>
            <a:schemeClr val="accent1">
              <a:alpha val="50000"/>
            </a:schemeClr>
          </a:solidFill>
          <a:ln w="9525">
            <a:solidFill>
              <a:schemeClr val="accent4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5" name="Rectangle 10"/>
          <p:cNvSpPr/>
          <p:nvPr/>
        </p:nvSpPr>
        <p:spPr>
          <a:xfrm rot="16200000">
            <a:off x="3851181" y="3646539"/>
            <a:ext cx="1080120" cy="144016"/>
          </a:xfrm>
          <a:prstGeom prst="rect">
            <a:avLst/>
          </a:prstGeom>
          <a:solidFill>
            <a:schemeClr val="accent1">
              <a:alpha val="50000"/>
            </a:schemeClr>
          </a:solidFill>
          <a:ln w="9525">
            <a:solidFill>
              <a:schemeClr val="accent4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6" name="Rectangle 11"/>
          <p:cNvSpPr/>
          <p:nvPr/>
        </p:nvSpPr>
        <p:spPr>
          <a:xfrm rot="16200000">
            <a:off x="7091541" y="3718547"/>
            <a:ext cx="1080120" cy="144016"/>
          </a:xfrm>
          <a:prstGeom prst="rect">
            <a:avLst/>
          </a:prstGeom>
          <a:solidFill>
            <a:schemeClr val="accent1">
              <a:alpha val="50000"/>
            </a:schemeClr>
          </a:solidFill>
          <a:ln w="9525">
            <a:solidFill>
              <a:schemeClr val="accent4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7" name="Rectangle 12"/>
          <p:cNvSpPr/>
          <p:nvPr/>
        </p:nvSpPr>
        <p:spPr>
          <a:xfrm>
            <a:off x="5460509" y="5338727"/>
            <a:ext cx="1080120" cy="144016"/>
          </a:xfrm>
          <a:prstGeom prst="rect">
            <a:avLst/>
          </a:prstGeom>
          <a:solidFill>
            <a:schemeClr val="accent1">
              <a:alpha val="50000"/>
            </a:schemeClr>
          </a:solidFill>
          <a:ln w="9525">
            <a:solidFill>
              <a:schemeClr val="accent4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8" name="Block Arc 16"/>
          <p:cNvSpPr/>
          <p:nvPr/>
        </p:nvSpPr>
        <p:spPr>
          <a:xfrm rot="20099025">
            <a:off x="4213247" y="1928785"/>
            <a:ext cx="3693593" cy="3421634"/>
          </a:xfrm>
          <a:prstGeom prst="blockArc">
            <a:avLst>
              <a:gd name="adj1" fmla="val 15454795"/>
              <a:gd name="adj2" fmla="val 16987745"/>
              <a:gd name="adj3" fmla="val 7738"/>
            </a:avLst>
          </a:prstGeom>
          <a:solidFill>
            <a:srgbClr val="00B050"/>
          </a:solidFill>
          <a:ln w="9525">
            <a:solidFill>
              <a:schemeClr val="accent4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9" name="Block Arc 17"/>
          <p:cNvSpPr/>
          <p:nvPr/>
        </p:nvSpPr>
        <p:spPr>
          <a:xfrm rot="12387861">
            <a:off x="4223044" y="2196725"/>
            <a:ext cx="3693593" cy="3421634"/>
          </a:xfrm>
          <a:prstGeom prst="blockArc">
            <a:avLst>
              <a:gd name="adj1" fmla="val 15454795"/>
              <a:gd name="adj2" fmla="val 16987745"/>
              <a:gd name="adj3" fmla="val 7738"/>
            </a:avLst>
          </a:prstGeom>
          <a:solidFill>
            <a:srgbClr val="00B050"/>
          </a:solidFill>
          <a:ln w="9525">
            <a:solidFill>
              <a:schemeClr val="accent4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0" name="Block Arc 18"/>
          <p:cNvSpPr/>
          <p:nvPr/>
        </p:nvSpPr>
        <p:spPr>
          <a:xfrm rot="9569332">
            <a:off x="4251992" y="2196725"/>
            <a:ext cx="3693593" cy="3421634"/>
          </a:xfrm>
          <a:prstGeom prst="blockArc">
            <a:avLst>
              <a:gd name="adj1" fmla="val 15454795"/>
              <a:gd name="adj2" fmla="val 16987745"/>
              <a:gd name="adj3" fmla="val 7738"/>
            </a:avLst>
          </a:prstGeom>
          <a:solidFill>
            <a:srgbClr val="00B050"/>
          </a:solidFill>
          <a:ln w="9525">
            <a:solidFill>
              <a:schemeClr val="accent4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1" name="Block Arc 19"/>
          <p:cNvSpPr/>
          <p:nvPr/>
        </p:nvSpPr>
        <p:spPr>
          <a:xfrm rot="3897812">
            <a:off x="4306172" y="2077972"/>
            <a:ext cx="3693593" cy="3421634"/>
          </a:xfrm>
          <a:prstGeom prst="blockArc">
            <a:avLst>
              <a:gd name="adj1" fmla="val 15454795"/>
              <a:gd name="adj2" fmla="val 16987745"/>
              <a:gd name="adj3" fmla="val 7738"/>
            </a:avLst>
          </a:prstGeom>
          <a:solidFill>
            <a:srgbClr val="00B050"/>
          </a:solidFill>
          <a:ln w="9525">
            <a:solidFill>
              <a:schemeClr val="accent4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2" name="Block Arc 20"/>
          <p:cNvSpPr/>
          <p:nvPr/>
        </p:nvSpPr>
        <p:spPr>
          <a:xfrm rot="17544281">
            <a:off x="4092934" y="2007730"/>
            <a:ext cx="3693593" cy="3421634"/>
          </a:xfrm>
          <a:prstGeom prst="blockArc">
            <a:avLst>
              <a:gd name="adj1" fmla="val 15454795"/>
              <a:gd name="adj2" fmla="val 16987745"/>
              <a:gd name="adj3" fmla="val 7738"/>
            </a:avLst>
          </a:prstGeom>
          <a:solidFill>
            <a:srgbClr val="00B050"/>
          </a:solidFill>
          <a:ln w="9525">
            <a:solidFill>
              <a:schemeClr val="accent4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3" name="Block Arc 21"/>
          <p:cNvSpPr/>
          <p:nvPr/>
        </p:nvSpPr>
        <p:spPr>
          <a:xfrm rot="15063626">
            <a:off x="4092933" y="2173156"/>
            <a:ext cx="3693593" cy="3421634"/>
          </a:xfrm>
          <a:prstGeom prst="blockArc">
            <a:avLst>
              <a:gd name="adj1" fmla="val 15454795"/>
              <a:gd name="adj2" fmla="val 16987745"/>
              <a:gd name="adj3" fmla="val 7738"/>
            </a:avLst>
          </a:prstGeom>
          <a:solidFill>
            <a:srgbClr val="00B050"/>
          </a:solidFill>
          <a:ln w="9525">
            <a:solidFill>
              <a:schemeClr val="accent4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4" name="Block Arc 22"/>
          <p:cNvSpPr/>
          <p:nvPr/>
        </p:nvSpPr>
        <p:spPr>
          <a:xfrm rot="6789322">
            <a:off x="4307107" y="2079736"/>
            <a:ext cx="3693593" cy="3421634"/>
          </a:xfrm>
          <a:prstGeom prst="blockArc">
            <a:avLst>
              <a:gd name="adj1" fmla="val 15454795"/>
              <a:gd name="adj2" fmla="val 16987745"/>
              <a:gd name="adj3" fmla="val 7738"/>
            </a:avLst>
          </a:prstGeom>
          <a:solidFill>
            <a:srgbClr val="00B050"/>
          </a:solidFill>
          <a:ln w="9525">
            <a:solidFill>
              <a:schemeClr val="accent4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5" name="Isosceles Triangle 24"/>
          <p:cNvSpPr/>
          <p:nvPr/>
        </p:nvSpPr>
        <p:spPr>
          <a:xfrm rot="17953038">
            <a:off x="7678814" y="1531816"/>
            <a:ext cx="221228" cy="2567219"/>
          </a:xfrm>
          <a:prstGeom prst="triangle">
            <a:avLst/>
          </a:prstGeom>
          <a:gradFill flip="none" rotWithShape="1">
            <a:gsLst>
              <a:gs pos="58000">
                <a:srgbClr val="89CE5A"/>
              </a:gs>
              <a:gs pos="41000">
                <a:srgbClr val="FFFF00"/>
              </a:gs>
              <a:gs pos="72000">
                <a:srgbClr val="00B0F0"/>
              </a:gs>
              <a:gs pos="89000">
                <a:srgbClr val="FF71BF"/>
              </a:gs>
              <a:gs pos="2000">
                <a:srgbClr val="FF0000"/>
              </a:gs>
              <a:gs pos="23000">
                <a:srgbClr val="FFC000"/>
              </a:gs>
            </a:gsLst>
            <a:lin ang="0" scaled="1"/>
            <a:tileRect/>
          </a:gradFill>
          <a:ln w="9525">
            <a:solidFill>
              <a:schemeClr val="accent4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6" name="Isosceles Triangle 25"/>
          <p:cNvSpPr/>
          <p:nvPr/>
        </p:nvSpPr>
        <p:spPr>
          <a:xfrm rot="20640000">
            <a:off x="7897437" y="3131060"/>
            <a:ext cx="221228" cy="2567219"/>
          </a:xfrm>
          <a:prstGeom prst="triangle">
            <a:avLst/>
          </a:prstGeom>
          <a:gradFill flip="none" rotWithShape="1">
            <a:gsLst>
              <a:gs pos="58000">
                <a:srgbClr val="89CE5A"/>
              </a:gs>
              <a:gs pos="41000">
                <a:srgbClr val="FFFF00"/>
              </a:gs>
              <a:gs pos="72000">
                <a:srgbClr val="00B0F0"/>
              </a:gs>
              <a:gs pos="89000">
                <a:srgbClr val="FF71BF"/>
              </a:gs>
              <a:gs pos="2000">
                <a:srgbClr val="FF0000"/>
              </a:gs>
              <a:gs pos="23000">
                <a:srgbClr val="FFC000"/>
              </a:gs>
            </a:gsLst>
            <a:lin ang="0" scaled="1"/>
            <a:tileRect/>
          </a:gradFill>
          <a:ln w="9525">
            <a:solidFill>
              <a:schemeClr val="accent4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7" name="Isosceles Triangle 26"/>
          <p:cNvSpPr/>
          <p:nvPr/>
        </p:nvSpPr>
        <p:spPr>
          <a:xfrm rot="23400000">
            <a:off x="6855396" y="4384579"/>
            <a:ext cx="221228" cy="2567219"/>
          </a:xfrm>
          <a:prstGeom prst="triangle">
            <a:avLst/>
          </a:prstGeom>
          <a:gradFill flip="none" rotWithShape="1">
            <a:gsLst>
              <a:gs pos="58000">
                <a:srgbClr val="89CE5A"/>
              </a:gs>
              <a:gs pos="41000">
                <a:srgbClr val="FFFF00"/>
              </a:gs>
              <a:gs pos="72000">
                <a:srgbClr val="00B0F0"/>
              </a:gs>
              <a:gs pos="89000">
                <a:srgbClr val="FF71BF"/>
              </a:gs>
              <a:gs pos="2000">
                <a:srgbClr val="FF0000"/>
              </a:gs>
              <a:gs pos="23000">
                <a:srgbClr val="FFC000"/>
              </a:gs>
            </a:gsLst>
            <a:lin ang="0" scaled="1"/>
            <a:tileRect/>
          </a:gradFill>
          <a:ln w="9525">
            <a:solidFill>
              <a:schemeClr val="accent4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8" name="Isosceles Triangle 27"/>
          <p:cNvSpPr/>
          <p:nvPr/>
        </p:nvSpPr>
        <p:spPr>
          <a:xfrm rot="26100000">
            <a:off x="5278629" y="4495324"/>
            <a:ext cx="221228" cy="2567219"/>
          </a:xfrm>
          <a:prstGeom prst="triangle">
            <a:avLst/>
          </a:prstGeom>
          <a:gradFill flip="none" rotWithShape="1">
            <a:gsLst>
              <a:gs pos="58000">
                <a:srgbClr val="89CE5A"/>
              </a:gs>
              <a:gs pos="41000">
                <a:srgbClr val="FFFF00"/>
              </a:gs>
              <a:gs pos="72000">
                <a:srgbClr val="00B0F0"/>
              </a:gs>
              <a:gs pos="89000">
                <a:srgbClr val="FF71BF"/>
              </a:gs>
              <a:gs pos="2000">
                <a:srgbClr val="FF0000"/>
              </a:gs>
              <a:gs pos="23000">
                <a:srgbClr val="FFC000"/>
              </a:gs>
            </a:gsLst>
            <a:lin ang="0" scaled="1"/>
            <a:tileRect/>
          </a:gradFill>
          <a:ln w="9525">
            <a:solidFill>
              <a:schemeClr val="accent4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9" name="Isosceles Triangle 28"/>
          <p:cNvSpPr/>
          <p:nvPr/>
        </p:nvSpPr>
        <p:spPr>
          <a:xfrm rot="28800000">
            <a:off x="4111682" y="3461535"/>
            <a:ext cx="221228" cy="2567219"/>
          </a:xfrm>
          <a:prstGeom prst="triangle">
            <a:avLst/>
          </a:prstGeom>
          <a:gradFill flip="none" rotWithShape="1">
            <a:gsLst>
              <a:gs pos="58000">
                <a:srgbClr val="89CE5A"/>
              </a:gs>
              <a:gs pos="41000">
                <a:srgbClr val="FFFF00"/>
              </a:gs>
              <a:gs pos="72000">
                <a:srgbClr val="00B0F0"/>
              </a:gs>
              <a:gs pos="89000">
                <a:srgbClr val="FF71BF"/>
              </a:gs>
              <a:gs pos="2000">
                <a:srgbClr val="FF0000"/>
              </a:gs>
              <a:gs pos="23000">
                <a:srgbClr val="FFC000"/>
              </a:gs>
            </a:gsLst>
            <a:lin ang="0" scaled="1"/>
            <a:tileRect/>
          </a:gradFill>
          <a:ln w="9525">
            <a:solidFill>
              <a:schemeClr val="accent4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0" name="Isosceles Triangle 30"/>
          <p:cNvSpPr/>
          <p:nvPr/>
        </p:nvSpPr>
        <p:spPr>
          <a:xfrm rot="34200000">
            <a:off x="4968487" y="698648"/>
            <a:ext cx="221228" cy="2567219"/>
          </a:xfrm>
          <a:prstGeom prst="triangle">
            <a:avLst/>
          </a:prstGeom>
          <a:gradFill flip="none" rotWithShape="1">
            <a:gsLst>
              <a:gs pos="58000">
                <a:srgbClr val="89CE5A"/>
              </a:gs>
              <a:gs pos="41000">
                <a:srgbClr val="FFFF00"/>
              </a:gs>
              <a:gs pos="72000">
                <a:srgbClr val="00B0F0"/>
              </a:gs>
              <a:gs pos="89000">
                <a:srgbClr val="FF71BF"/>
              </a:gs>
              <a:gs pos="2000">
                <a:srgbClr val="FF0000"/>
              </a:gs>
              <a:gs pos="23000">
                <a:srgbClr val="FFC000"/>
              </a:gs>
            </a:gsLst>
            <a:lin ang="0" scaled="1"/>
            <a:tileRect/>
          </a:gradFill>
          <a:ln w="9525">
            <a:solidFill>
              <a:schemeClr val="accent4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1" name="Isosceles Triangle 31"/>
          <p:cNvSpPr/>
          <p:nvPr/>
        </p:nvSpPr>
        <p:spPr>
          <a:xfrm rot="15300000">
            <a:off x="6518418" y="546968"/>
            <a:ext cx="221228" cy="2567219"/>
          </a:xfrm>
          <a:prstGeom prst="triangle">
            <a:avLst/>
          </a:prstGeom>
          <a:gradFill flip="none" rotWithShape="1">
            <a:gsLst>
              <a:gs pos="58000">
                <a:srgbClr val="89CE5A"/>
              </a:gs>
              <a:gs pos="41000">
                <a:srgbClr val="FFFF00"/>
              </a:gs>
              <a:gs pos="72000">
                <a:srgbClr val="00B0F0"/>
              </a:gs>
              <a:gs pos="89000">
                <a:srgbClr val="FF71BF"/>
              </a:gs>
              <a:gs pos="2000">
                <a:srgbClr val="FF0000"/>
              </a:gs>
              <a:gs pos="23000">
                <a:srgbClr val="FFC000"/>
              </a:gs>
            </a:gsLst>
            <a:lin ang="0" scaled="1"/>
            <a:tileRect/>
          </a:gradFill>
          <a:ln w="9525">
            <a:solidFill>
              <a:schemeClr val="accent4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2" name="Right Arrow 32"/>
          <p:cNvSpPr/>
          <p:nvPr/>
        </p:nvSpPr>
        <p:spPr>
          <a:xfrm>
            <a:off x="2123727" y="2008375"/>
            <a:ext cx="3204697" cy="324000"/>
          </a:xfrm>
          <a:prstGeom prst="rightArrow">
            <a:avLst/>
          </a:prstGeom>
          <a:solidFill>
            <a:srgbClr val="FFC000"/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3" name="Isosceles Triangle 29"/>
          <p:cNvSpPr/>
          <p:nvPr/>
        </p:nvSpPr>
        <p:spPr>
          <a:xfrm rot="31500000">
            <a:off x="3974200" y="1894876"/>
            <a:ext cx="221228" cy="2567219"/>
          </a:xfrm>
          <a:prstGeom prst="triangle">
            <a:avLst/>
          </a:prstGeom>
          <a:gradFill flip="none" rotWithShape="1">
            <a:gsLst>
              <a:gs pos="58000">
                <a:srgbClr val="89CE5A"/>
              </a:gs>
              <a:gs pos="41000">
                <a:srgbClr val="FFFF00"/>
              </a:gs>
              <a:gs pos="72000">
                <a:srgbClr val="00B0F0"/>
              </a:gs>
              <a:gs pos="89000">
                <a:srgbClr val="FF71BF"/>
              </a:gs>
              <a:gs pos="2000">
                <a:srgbClr val="FF0000"/>
              </a:gs>
              <a:gs pos="23000">
                <a:srgbClr val="FFC000"/>
              </a:gs>
            </a:gsLst>
            <a:lin ang="0" scaled="1"/>
            <a:tileRect/>
          </a:gradFill>
          <a:ln w="9525">
            <a:solidFill>
              <a:schemeClr val="accent4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4" name="Right Arrow Callout 36"/>
          <p:cNvSpPr/>
          <p:nvPr/>
        </p:nvSpPr>
        <p:spPr>
          <a:xfrm>
            <a:off x="1691680" y="1951059"/>
            <a:ext cx="576064" cy="438631"/>
          </a:xfrm>
          <a:prstGeom prst="rightArrowCallout">
            <a:avLst>
              <a:gd name="adj1" fmla="val 46753"/>
              <a:gd name="adj2" fmla="val 30438"/>
              <a:gd name="adj3" fmla="val 25000"/>
              <a:gd name="adj4" fmla="val 64977"/>
            </a:avLst>
          </a:prstGeom>
          <a:solidFill>
            <a:srgbClr val="0033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5" name="Oval 4"/>
          <p:cNvSpPr/>
          <p:nvPr/>
        </p:nvSpPr>
        <p:spPr>
          <a:xfrm flipH="1">
            <a:off x="1839478" y="2134375"/>
            <a:ext cx="72000" cy="72000"/>
          </a:xfrm>
          <a:prstGeom prst="ellipse">
            <a:avLst/>
          </a:prstGeom>
          <a:solidFill>
            <a:srgbClr val="002060"/>
          </a:solidFill>
          <a:ln>
            <a:solidFill>
              <a:schemeClr val="accent4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grpSp>
        <p:nvGrpSpPr>
          <p:cNvPr id="46" name="Group 1"/>
          <p:cNvGrpSpPr/>
          <p:nvPr/>
        </p:nvGrpSpPr>
        <p:grpSpPr>
          <a:xfrm>
            <a:off x="2133355" y="701823"/>
            <a:ext cx="7072403" cy="6189410"/>
            <a:chOff x="2133355" y="701823"/>
            <a:chExt cx="7072403" cy="6189410"/>
          </a:xfrm>
        </p:grpSpPr>
        <p:pic>
          <p:nvPicPr>
            <p:cNvPr id="47" name="Picture 2" descr="C:\Users\Marek\AppData\Local\Microsoft\Windows\Temporary Internet Files\Content.IE5\RLON4U5P\MC900082391[1].wmf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95173" y="1507933"/>
              <a:ext cx="757762" cy="8276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8" name="Picture 4" descr="C:\Users\Marek\AppData\Local\Microsoft\Windows\Temporary Internet Files\Content.IE5\8ZDK1OAR\MC900089182[1].wmf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86354" y="2983719"/>
              <a:ext cx="919404" cy="9194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9" name="Picture 5" descr="C:\Users\Marek\AppData\Local\Microsoft\Windows\Temporary Internet Files\Content.IE5\RLON4U5P\MC900089180[1].wmf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70521" y="919962"/>
              <a:ext cx="973642" cy="9736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0" name="Picture 6" descr="C:\Users\Marek\AppData\Local\Microsoft\Windows\Temporary Internet Files\Content.IE5\8ZDK1OAR\MC900299137[1].wmf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rot="2054253">
              <a:off x="2133355" y="3582493"/>
              <a:ext cx="1108400" cy="6744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" name="Picture 7" descr="C:\Users\Marek\AppData\Local\Microsoft\Windows\Temporary Internet Files\Content.IE5\8R6AABRH\MC900351958[1].wmf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25306" y="5531585"/>
              <a:ext cx="324554" cy="10928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2" name="Picture 8" descr="C:\Users\Marek\AppData\Local\Microsoft\Windows\Temporary Internet Files\Content.IE5\RLON4U5P\MC900434209[1].wmf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08606" y="701823"/>
              <a:ext cx="627471" cy="7850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3" name="Picture 11" descr="C:\Users\Marek\AppData\Local\Microsoft\Windows\Temporary Internet Files\Content.IE5\RLON4U5P\MC900015949[1].wmf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2433" y="5970889"/>
              <a:ext cx="844449" cy="9203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4" name="Picture 15" descr="http://t1.gstatic.com/images?q=tbn:ANd9GcRjd7tBAc1PKeSwvhJuJxV5wTrn9mBuSXzvKaLo-_46OpProPWmaI23WQ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7233" y="5866806"/>
              <a:ext cx="762000" cy="7905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6" name="Line Callout 1 44"/>
          <p:cNvSpPr/>
          <p:nvPr/>
        </p:nvSpPr>
        <p:spPr>
          <a:xfrm>
            <a:off x="179512" y="2532852"/>
            <a:ext cx="1512168" cy="565146"/>
          </a:xfrm>
          <a:prstGeom prst="borderCallout1">
            <a:avLst>
              <a:gd name="adj1" fmla="val -5910"/>
              <a:gd name="adj2" fmla="val 66509"/>
              <a:gd name="adj3" fmla="val -89009"/>
              <a:gd name="adj4" fmla="val 96945"/>
            </a:avLst>
          </a:prstGeom>
          <a:solidFill>
            <a:schemeClr val="bg1"/>
          </a:solidFill>
          <a:ln w="12700">
            <a:solidFill>
              <a:schemeClr val="accent4">
                <a:lumMod val="50000"/>
                <a:lumOff val="50000"/>
              </a:schemeClr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>
            <a:spAutoFit/>
          </a:bodyPr>
          <a:lstStyle/>
          <a:p>
            <a:pPr algn="ctr"/>
            <a:r>
              <a:rPr lang="pl-PL" sz="1600" dirty="0">
                <a:solidFill>
                  <a:srgbClr val="000000"/>
                </a:solidFill>
              </a:rPr>
              <a:t>Źródło elektronów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57" name="Line Callout 1 45"/>
          <p:cNvSpPr/>
          <p:nvPr/>
        </p:nvSpPr>
        <p:spPr>
          <a:xfrm>
            <a:off x="2000877" y="2729031"/>
            <a:ext cx="2052057" cy="503590"/>
          </a:xfrm>
          <a:prstGeom prst="borderCallout1">
            <a:avLst>
              <a:gd name="adj1" fmla="val -5910"/>
              <a:gd name="adj2" fmla="val 66509"/>
              <a:gd name="adj3" fmla="val -71821"/>
              <a:gd name="adj4" fmla="val 72152"/>
            </a:avLst>
          </a:prstGeom>
          <a:solidFill>
            <a:schemeClr val="bg1"/>
          </a:solidFill>
          <a:ln w="12700">
            <a:solidFill>
              <a:schemeClr val="accent4">
                <a:lumMod val="50000"/>
                <a:lumOff val="50000"/>
              </a:schemeClr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>
            <a:spAutoFit/>
          </a:bodyPr>
          <a:lstStyle/>
          <a:p>
            <a:pPr algn="ctr"/>
            <a:r>
              <a:rPr lang="pl-PL" sz="1400" dirty="0">
                <a:solidFill>
                  <a:srgbClr val="000000"/>
                </a:solidFill>
              </a:rPr>
              <a:t>Wstępne przyspieszenie w akceleratorze liniowym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58" name="Line Callout 1 46"/>
          <p:cNvSpPr/>
          <p:nvPr/>
        </p:nvSpPr>
        <p:spPr>
          <a:xfrm>
            <a:off x="611560" y="4968965"/>
            <a:ext cx="3129751" cy="1057588"/>
          </a:xfrm>
          <a:prstGeom prst="borderCallout1">
            <a:avLst>
              <a:gd name="adj1" fmla="val -5910"/>
              <a:gd name="adj2" fmla="val 66509"/>
              <a:gd name="adj3" fmla="val -94356"/>
              <a:gd name="adj4" fmla="val 115182"/>
            </a:avLst>
          </a:prstGeom>
          <a:solidFill>
            <a:schemeClr val="bg1"/>
          </a:solidFill>
          <a:ln w="12700">
            <a:solidFill>
              <a:schemeClr val="accent4">
                <a:lumMod val="50000"/>
                <a:lumOff val="50000"/>
              </a:schemeClr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>
            <a:spAutoFit/>
          </a:bodyPr>
          <a:lstStyle/>
          <a:p>
            <a:pPr algn="ctr"/>
            <a:r>
              <a:rPr lang="pl-PL" sz="1600" dirty="0">
                <a:solidFill>
                  <a:srgbClr val="000000"/>
                </a:solidFill>
              </a:rPr>
              <a:t>Wiele </a:t>
            </a:r>
            <a:r>
              <a:rPr lang="pl-PL" sz="1600" b="1" dirty="0">
                <a:solidFill>
                  <a:srgbClr val="FF0000"/>
                </a:solidFill>
              </a:rPr>
              <a:t>magnesów zakrzywiających tor elektronów</a:t>
            </a:r>
            <a:endParaRPr lang="en-US" sz="1600" b="1" dirty="0">
              <a:solidFill>
                <a:srgbClr val="FF0000"/>
              </a:solidFill>
            </a:endParaRPr>
          </a:p>
          <a:p>
            <a:pPr algn="ctr"/>
            <a:r>
              <a:rPr lang="pl-PL" sz="1600" dirty="0">
                <a:solidFill>
                  <a:srgbClr val="000000"/>
                </a:solidFill>
              </a:rPr>
              <a:t>tak aby utrzymać je w ruchu po zamkniętej trajektorii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59" name="Oval 4"/>
          <p:cNvSpPr/>
          <p:nvPr/>
        </p:nvSpPr>
        <p:spPr>
          <a:xfrm flipH="1">
            <a:off x="5370358" y="2119939"/>
            <a:ext cx="72000" cy="72000"/>
          </a:xfrm>
          <a:prstGeom prst="ellipse">
            <a:avLst/>
          </a:prstGeom>
          <a:solidFill>
            <a:srgbClr val="002060"/>
          </a:solidFill>
          <a:ln>
            <a:solidFill>
              <a:schemeClr val="accent4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0" name="pole tekstowe 59"/>
          <p:cNvSpPr txBox="1"/>
          <p:nvPr/>
        </p:nvSpPr>
        <p:spPr>
          <a:xfrm>
            <a:off x="123314" y="6462556"/>
            <a:ext cx="31566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600" dirty="0">
                <a:solidFill>
                  <a:schemeClr val="bg1"/>
                </a:solidFill>
              </a:rPr>
              <a:t>Na podstawie materiałów Solaris</a:t>
            </a:r>
          </a:p>
        </p:txBody>
      </p:sp>
    </p:spTree>
    <p:extLst>
      <p:ext uri="{BB962C8B-B14F-4D97-AF65-F5344CB8AC3E}">
        <p14:creationId xmlns:p14="http://schemas.microsoft.com/office/powerpoint/2010/main" val="180179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5000" accel="3000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608 -0.00116 L 0.38385 0.0006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497" y="9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0" presetClass="path" presetSubtype="0" repeatCount="indefinite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4.16667E-6 -3.7037E-7 L 0.14409 0.00046 L 0.24895 0.13958 L 0.24982 0.33287 L 0.146 0.47037 L 0.00086 0.46944 L -0.10313 0.33079 L -0.10365 0.13819 L 4.16667E-6 -3.7037E-7 Z " pathEditMode="relative" rAng="2700000" ptsTypes="AAAAAAAAA">
                                      <p:cBhvr>
                                        <p:cTn id="10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309" y="2354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0"/>
                            </p:stCondLst>
                            <p:childTnLst>
                              <p:par>
                                <p:cTn id="12" presetID="22" presetClass="entr" presetSubtype="8" repeatCount="indefinite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2"/>
                                            </p:cond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5" presetID="22" presetClass="entr" presetSubtype="8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5"/>
                                            </p:cond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8" presetID="22" presetClass="entr" presetSubtype="1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8"/>
                                            </p:cond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1" presetID="22" presetClass="entr" presetSubtype="2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1"/>
                                            </p:cond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4" presetID="22" presetClass="entr" presetSubtype="2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4"/>
                                            </p:cond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7" presetID="22" presetClass="entr" presetSubtype="4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7"/>
                                            </p:cond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0" presetID="22" presetClass="entr" presetSubtype="8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30"/>
                                            </p:cond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3" presetID="22" presetClass="entr" presetSubtype="8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33"/>
                                            </p:cond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3" grpId="0" animBg="1"/>
      <p:bldP spid="45" grpId="0" animBg="1"/>
      <p:bldP spid="59" grpId="0" animBg="1"/>
      <p:bldP spid="59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rostokąt 12"/>
          <p:cNvSpPr/>
          <p:nvPr/>
        </p:nvSpPr>
        <p:spPr>
          <a:xfrm>
            <a:off x="0" y="0"/>
            <a:ext cx="2843808" cy="11247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4" name="pole tekstowe 13"/>
          <p:cNvSpPr txBox="1"/>
          <p:nvPr/>
        </p:nvSpPr>
        <p:spPr>
          <a:xfrm>
            <a:off x="3005596" y="300761"/>
            <a:ext cx="57574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2800" b="1" dirty="0">
                <a:solidFill>
                  <a:schemeClr val="bg1"/>
                </a:solidFill>
              </a:rPr>
              <a:t>Synchrotron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49283"/>
            <a:ext cx="2300406" cy="786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Obraz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00"/>
          <a:stretch/>
        </p:blipFill>
        <p:spPr>
          <a:xfrm>
            <a:off x="1695793" y="1018572"/>
            <a:ext cx="7434072" cy="3859788"/>
          </a:xfrm>
          <a:prstGeom prst="rect">
            <a:avLst/>
          </a:prstGeom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12" t="5808" r="3108" b="11381"/>
          <a:stretch/>
        </p:blipFill>
        <p:spPr bwMode="auto">
          <a:xfrm>
            <a:off x="464618" y="3573016"/>
            <a:ext cx="5691558" cy="3275636"/>
          </a:xfrm>
          <a:prstGeom prst="snipRoundRect">
            <a:avLst>
              <a:gd name="adj1" fmla="val 16667"/>
              <a:gd name="adj2" fmla="val 28372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pole tekstowe 6"/>
          <p:cNvSpPr txBox="1"/>
          <p:nvPr/>
        </p:nvSpPr>
        <p:spPr>
          <a:xfrm>
            <a:off x="123314" y="6462556"/>
            <a:ext cx="31566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600" dirty="0">
                <a:solidFill>
                  <a:schemeClr val="bg1"/>
                </a:solidFill>
              </a:rPr>
              <a:t>Na podstawie materiałów Solaris</a:t>
            </a:r>
          </a:p>
        </p:txBody>
      </p:sp>
    </p:spTree>
    <p:extLst>
      <p:ext uri="{BB962C8B-B14F-4D97-AF65-F5344CB8AC3E}">
        <p14:creationId xmlns:p14="http://schemas.microsoft.com/office/powerpoint/2010/main" val="733556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rostokąt 12"/>
          <p:cNvSpPr/>
          <p:nvPr/>
        </p:nvSpPr>
        <p:spPr>
          <a:xfrm>
            <a:off x="0" y="0"/>
            <a:ext cx="2843808" cy="11247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4" name="pole tekstowe 13"/>
          <p:cNvSpPr txBox="1"/>
          <p:nvPr/>
        </p:nvSpPr>
        <p:spPr>
          <a:xfrm>
            <a:off x="3005596" y="300761"/>
            <a:ext cx="57574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2800" b="1" dirty="0">
                <a:solidFill>
                  <a:schemeClr val="bg1"/>
                </a:solidFill>
              </a:rPr>
              <a:t>System sterowania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15" name="Obraz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78" y="259780"/>
            <a:ext cx="2304206" cy="605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87396"/>
      </p:ext>
    </p:extLst>
  </p:cSld>
  <p:clrMapOvr>
    <a:masterClrMapping/>
  </p:clrMapOvr>
</p:sld>
</file>

<file path=ppt/theme/theme1.xml><?xml version="1.0" encoding="utf-8"?>
<a:theme xmlns:a="http://schemas.openxmlformats.org/drawingml/2006/main" name="Projekt domyślny">
  <a:themeElements>
    <a:clrScheme name="Projekt domyślny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Pakiet 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Projekt domyślny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ojekt domyślny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ojekt domyślny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ojekt domyślny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ojekt domyślny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ojekt domyślny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jekt domyślny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jekt domyślny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jekt domyślny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jekt domyślny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jekt domyślny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jekt domyślny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Pakiet 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5184</TotalTime>
  <Words>1592</Words>
  <Application>Microsoft Office PowerPoint</Application>
  <PresentationFormat>Pokaz na ekranie (4:3)</PresentationFormat>
  <Paragraphs>452</Paragraphs>
  <Slides>47</Slides>
  <Notes>15</Notes>
  <HiddenSlides>1</HiddenSlides>
  <MMClips>0</MMClips>
  <ScaleCrop>false</ScaleCrop>
  <HeadingPairs>
    <vt:vector size="6" baseType="variant">
      <vt:variant>
        <vt:lpstr>Używane czcionki</vt:lpstr>
      </vt:variant>
      <vt:variant>
        <vt:i4>7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47</vt:i4>
      </vt:variant>
    </vt:vector>
  </HeadingPairs>
  <TitlesOfParts>
    <vt:vector size="55" baseType="lpstr">
      <vt:lpstr>ＭＳ Ｐゴシック</vt:lpstr>
      <vt:lpstr>Arial</vt:lpstr>
      <vt:lpstr>Calibri</vt:lpstr>
      <vt:lpstr>Consolas</vt:lpstr>
      <vt:lpstr>Tahoma</vt:lpstr>
      <vt:lpstr>Times New Roman</vt:lpstr>
      <vt:lpstr>Wingdings</vt:lpstr>
      <vt:lpstr>Projekt domyślny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</vt:vector>
  </TitlesOfParts>
  <Company>UniwersytetJagiellonski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Tango Controls - wrpowadzenie, AGH</dc:title>
  <dc:creator>Piotr Goryl</dc:creator>
  <cp:keywords>AGH, Tango</cp:keywords>
  <dc:description>Solaris theme</dc:description>
  <cp:lastModifiedBy>Piotr Goryl</cp:lastModifiedBy>
  <cp:revision>320</cp:revision>
  <cp:lastPrinted>1601-01-01T00:00:00Z</cp:lastPrinted>
  <dcterms:created xsi:type="dcterms:W3CDTF">2010-03-26T12:43:07Z</dcterms:created>
  <dcterms:modified xsi:type="dcterms:W3CDTF">2017-04-11T14:01:09Z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9</vt:i4>
  </property>
</Properties>
</file>